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7"/>
  </p:notesMasterIdLst>
  <p:handoutMasterIdLst>
    <p:handoutMasterId r:id="rId18"/>
  </p:handoutMasterIdLst>
  <p:sldIdLst>
    <p:sldId id="451" r:id="rId2"/>
    <p:sldId id="452" r:id="rId3"/>
    <p:sldId id="465" r:id="rId4"/>
    <p:sldId id="466" r:id="rId5"/>
    <p:sldId id="467" r:id="rId6"/>
    <p:sldId id="468" r:id="rId7"/>
    <p:sldId id="476" r:id="rId8"/>
    <p:sldId id="469" r:id="rId9"/>
    <p:sldId id="473" r:id="rId10"/>
    <p:sldId id="470" r:id="rId11"/>
    <p:sldId id="471" r:id="rId12"/>
    <p:sldId id="472" r:id="rId13"/>
    <p:sldId id="475" r:id="rId14"/>
    <p:sldId id="477" r:id="rId15"/>
    <p:sldId id="479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00099"/>
    <a:srgbClr val="00007E"/>
    <a:srgbClr val="CCFFFF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3" autoAdjust="0"/>
    <p:restoredTop sz="90058" autoAdjust="0"/>
  </p:normalViewPr>
  <p:slideViewPr>
    <p:cSldViewPr>
      <p:cViewPr varScale="1">
        <p:scale>
          <a:sx n="46" d="100"/>
          <a:sy n="46" d="100"/>
        </p:scale>
        <p:origin x="1264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220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79512" y="260647"/>
            <a:ext cx="8603185" cy="64087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«Отраслевое образование </a:t>
            </a:r>
            <a:r>
              <a:rPr lang="ru-RU" sz="3200" smtClean="0">
                <a:solidFill>
                  <a:srgbClr val="002060"/>
                </a:solidFill>
              </a:rPr>
              <a:t>в реализации</a:t>
            </a: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Транспортной Стратегии России»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Президент Ассоциации вузов транспорта,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ректор МИИТ, </a:t>
            </a:r>
            <a:r>
              <a:rPr lang="ru-RU" sz="2400" dirty="0">
                <a:solidFill>
                  <a:srgbClr val="002060"/>
                </a:solidFill>
              </a:rPr>
              <a:t>д</a:t>
            </a:r>
            <a:r>
              <a:rPr lang="ru-RU" sz="2400" dirty="0" smtClean="0">
                <a:solidFill>
                  <a:srgbClr val="002060"/>
                </a:solidFill>
              </a:rPr>
              <a:t>.т.н., профессор                 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                            Б.А. ЛЁВИН</a:t>
            </a:r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</a:rPr>
              <a:t>г</a:t>
            </a:r>
            <a:r>
              <a:rPr lang="ru-RU" sz="2000" dirty="0" smtClean="0">
                <a:solidFill>
                  <a:srgbClr val="002060"/>
                </a:solidFill>
              </a:rPr>
              <a:t>. Москва, 24.10.2016 г.</a:t>
            </a:r>
          </a:p>
          <a:p>
            <a:pPr algn="ct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260648"/>
            <a:ext cx="4824536" cy="6408712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indent="19050" algn="ctr">
              <a:lnSpc>
                <a:spcPct val="170000"/>
              </a:lnSpc>
              <a:buNone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</a:rPr>
              <a:t>«Рассмотреть вопрос о </a:t>
            </a:r>
            <a:r>
              <a:rPr lang="ru-RU" sz="4500" b="1" i="1" dirty="0" smtClean="0">
                <a:solidFill>
                  <a:srgbClr val="FF0000"/>
                </a:solidFill>
              </a:rPr>
              <a:t>создании Российского университета транспорта</a:t>
            </a:r>
            <a:r>
              <a:rPr lang="ru-RU" sz="4500" b="1" dirty="0" smtClean="0">
                <a:solidFill>
                  <a:srgbClr val="FF0000"/>
                </a:solidFill>
              </a:rPr>
              <a:t>,</a:t>
            </a: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</a:rPr>
              <a:t> подведомственного Министерству транспорта Российской Федерации, для решения задач кадрового и научного обеспечения транспортной отрасли»</a:t>
            </a:r>
          </a:p>
          <a:p>
            <a:pPr indent="19050">
              <a:buNone/>
            </a:pPr>
            <a:r>
              <a:rPr lang="ru-RU" sz="4500" b="1" i="1" dirty="0" smtClean="0">
                <a:solidFill>
                  <a:schemeClr val="tx2">
                    <a:lumMod val="75000"/>
                  </a:schemeClr>
                </a:solidFill>
              </a:rPr>
              <a:t>Срок – </a:t>
            </a:r>
            <a:r>
              <a:rPr lang="ru-RU" sz="4500" b="1" i="1" dirty="0" smtClean="0">
                <a:solidFill>
                  <a:srgbClr val="FF0000"/>
                </a:solidFill>
              </a:rPr>
              <a:t>1 декабря 2016 года.</a:t>
            </a:r>
          </a:p>
          <a:p>
            <a:pPr algn="just"/>
            <a:endParaRPr lang="ru-RU" sz="45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96" y="264220"/>
            <a:ext cx="3159384" cy="4244900"/>
          </a:xfrm>
          <a:prstGeom prst="rect">
            <a:avLst/>
          </a:prstGeom>
        </p:spPr>
      </p:pic>
      <p:sp>
        <p:nvSpPr>
          <p:cNvPr id="15" name="Блок-схема: процесс 14"/>
          <p:cNvSpPr/>
          <p:nvPr/>
        </p:nvSpPr>
        <p:spPr>
          <a:xfrm rot="10800000" flipH="1" flipV="1">
            <a:off x="110169" y="4572000"/>
            <a:ext cx="3669742" cy="209736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i="1" dirty="0" smtClean="0">
                <a:solidFill>
                  <a:srgbClr val="FF0000"/>
                </a:solidFill>
              </a:rPr>
              <a:t>Из Поручения</a:t>
            </a:r>
          </a:p>
          <a:p>
            <a:pPr algn="ctr">
              <a:lnSpc>
                <a:spcPct val="150000"/>
              </a:lnSpc>
            </a:pPr>
            <a:r>
              <a:rPr lang="ru-RU" sz="2000" i="1" dirty="0" smtClean="0">
                <a:solidFill>
                  <a:srgbClr val="FF0000"/>
                </a:solidFill>
              </a:rPr>
              <a:t>Президента России </a:t>
            </a:r>
          </a:p>
          <a:p>
            <a:pPr algn="ctr">
              <a:lnSpc>
                <a:spcPct val="150000"/>
              </a:lnSpc>
            </a:pPr>
            <a:r>
              <a:rPr lang="ru-RU" sz="2000" i="1" dirty="0" smtClean="0">
                <a:solidFill>
                  <a:srgbClr val="FF0000"/>
                </a:solidFill>
              </a:rPr>
              <a:t>В.В. Путин</a:t>
            </a:r>
            <a:r>
              <a:rPr lang="ru-RU" sz="2000" i="1" dirty="0">
                <a:solidFill>
                  <a:srgbClr val="FF0000"/>
                </a:solidFill>
              </a:rPr>
              <a:t>а</a:t>
            </a:r>
            <a:endParaRPr lang="ru-RU" sz="20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9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893" y="58614"/>
            <a:ext cx="8247595" cy="470196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Из концепции Программы развития РУТ(МИИТ)</a:t>
            </a:r>
          </a:p>
        </p:txBody>
      </p:sp>
      <p:sp>
        <p:nvSpPr>
          <p:cNvPr id="15" name="Овал 14"/>
          <p:cNvSpPr/>
          <p:nvPr/>
        </p:nvSpPr>
        <p:spPr>
          <a:xfrm>
            <a:off x="71406" y="3223439"/>
            <a:ext cx="642942" cy="64294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Нашивка 21"/>
          <p:cNvSpPr/>
          <p:nvPr/>
        </p:nvSpPr>
        <p:spPr>
          <a:xfrm rot="16200000" flipH="1">
            <a:off x="4352272" y="408370"/>
            <a:ext cx="504056" cy="928693"/>
          </a:xfrm>
          <a:prstGeom prst="chevron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1196752"/>
            <a:ext cx="8784976" cy="43924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rgbClr val="FF0000"/>
                </a:solidFill>
              </a:rPr>
              <a:t>Миссия РУТ(МИИТ) </a:t>
            </a:r>
            <a:r>
              <a:rPr lang="ru-RU" sz="2200" dirty="0">
                <a:solidFill>
                  <a:srgbClr val="002060"/>
                </a:solidFill>
              </a:rPr>
              <a:t>– создание университета </a:t>
            </a:r>
            <a:r>
              <a:rPr lang="ru-RU" sz="2200" dirty="0">
                <a:solidFill>
                  <a:srgbClr val="FF0000"/>
                </a:solidFill>
              </a:rPr>
              <a:t>нового типа </a:t>
            </a:r>
            <a:r>
              <a:rPr lang="ru-RU" sz="2200" dirty="0">
                <a:solidFill>
                  <a:srgbClr val="002060"/>
                </a:solidFill>
              </a:rPr>
              <a:t>в транспортной отрасли для </a:t>
            </a:r>
            <a:r>
              <a:rPr lang="ru-RU" sz="2200" dirty="0">
                <a:solidFill>
                  <a:srgbClr val="FF3300"/>
                </a:solidFill>
              </a:rPr>
              <a:t>комплексного решения </a:t>
            </a:r>
            <a:r>
              <a:rPr lang="ru-RU" sz="2200" dirty="0">
                <a:solidFill>
                  <a:srgbClr val="002060"/>
                </a:solidFill>
              </a:rPr>
              <a:t>научных и кадровых задач, </a:t>
            </a:r>
            <a:r>
              <a:rPr lang="ru-RU" sz="2200" dirty="0">
                <a:solidFill>
                  <a:srgbClr val="FF0000"/>
                </a:solidFill>
              </a:rPr>
              <a:t>интегрированного</a:t>
            </a:r>
            <a:r>
              <a:rPr lang="ru-RU" sz="2200" dirty="0">
                <a:solidFill>
                  <a:srgbClr val="002060"/>
                </a:solidFill>
              </a:rPr>
              <a:t> в международное сообщество и занимающего </a:t>
            </a:r>
            <a:r>
              <a:rPr lang="ru-RU" sz="2200" dirty="0">
                <a:solidFill>
                  <a:srgbClr val="FF0000"/>
                </a:solidFill>
              </a:rPr>
              <a:t>ведущие позиции </a:t>
            </a:r>
            <a:r>
              <a:rPr lang="ru-RU" sz="2200" dirty="0">
                <a:solidFill>
                  <a:srgbClr val="002060"/>
                </a:solidFill>
              </a:rPr>
              <a:t>в транспортной науке и образовании в России и за рубежом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rgbClr val="FF0000"/>
                </a:solidFill>
              </a:rPr>
              <a:t>Стратегическая цель </a:t>
            </a:r>
            <a:r>
              <a:rPr lang="ru-RU" sz="2200" dirty="0">
                <a:solidFill>
                  <a:srgbClr val="002060"/>
                </a:solidFill>
              </a:rPr>
              <a:t>развития у</a:t>
            </a:r>
            <a:r>
              <a:rPr lang="ru-RU" sz="2200" dirty="0" smtClean="0">
                <a:solidFill>
                  <a:srgbClr val="002060"/>
                </a:solidFill>
              </a:rPr>
              <a:t>ниверситета </a:t>
            </a:r>
            <a:r>
              <a:rPr lang="ru-RU" sz="2200" dirty="0">
                <a:solidFill>
                  <a:srgbClr val="002060"/>
                </a:solidFill>
              </a:rPr>
              <a:t>– создание </a:t>
            </a:r>
            <a:r>
              <a:rPr lang="ru-RU" sz="2200" dirty="0" err="1">
                <a:solidFill>
                  <a:srgbClr val="FF0000"/>
                </a:solidFill>
              </a:rPr>
              <a:t>общетранспортного</a:t>
            </a:r>
            <a:r>
              <a:rPr lang="ru-RU" sz="2200" dirty="0">
                <a:solidFill>
                  <a:srgbClr val="FF0000"/>
                </a:solidFill>
              </a:rPr>
              <a:t> научно-образовательного, исследовательского, аналитического, консалтингового, проектного и методического центра</a:t>
            </a:r>
            <a:r>
              <a:rPr lang="ru-RU" sz="2200" dirty="0">
                <a:solidFill>
                  <a:srgbClr val="002060"/>
                </a:solidFill>
              </a:rPr>
              <a:t>, осуществляющего генерацию, системную интеграцию и трансфер знаний для транспортной отрасли, конкурентоспособного участника международного образовательного пространства, одного из мировых лидеров в сфере транспортного </a:t>
            </a:r>
            <a:r>
              <a:rPr lang="ru-RU" sz="2200" dirty="0" smtClean="0">
                <a:solidFill>
                  <a:srgbClr val="002060"/>
                </a:solidFill>
              </a:rPr>
              <a:t>образования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5733256"/>
            <a:ext cx="8784976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rgbClr val="002060"/>
                </a:solidFill>
                <a:latin typeface="Calibri" panose="020F0502020204030204" pitchFamily="34" charset="0"/>
              </a:rPr>
              <a:t>Концепция поддержана 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</a:rPr>
              <a:t>ГК «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</a:rPr>
              <a:t>Автодор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</a:rPr>
              <a:t>», ГК «Аэрофлот», ОАО «РЖД», ПАО «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</a:rPr>
              <a:t>Совкомфлот</a:t>
            </a:r>
            <a:r>
              <a:rPr lang="ru-RU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» </a:t>
            </a:r>
            <a:endParaRPr lang="ru-RU" sz="2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Номер слайда 36"/>
          <p:cNvSpPr txBox="1">
            <a:spLocks/>
          </p:cNvSpPr>
          <p:nvPr/>
        </p:nvSpPr>
        <p:spPr>
          <a:xfrm>
            <a:off x="-108520" y="110169"/>
            <a:ext cx="824920" cy="29449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11</a:t>
            </a: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5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950828" cy="770340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</a:rPr>
              <a:t>Проект РУТ – основа укрепления сотрудничества транспортного образования </a:t>
            </a:r>
            <a:r>
              <a:rPr lang="ru-RU" sz="2400" b="1" dirty="0" smtClean="0">
                <a:solidFill>
                  <a:srgbClr val="002060"/>
                </a:solidFill>
              </a:rPr>
              <a:t>и </a:t>
            </a:r>
            <a:r>
              <a:rPr lang="ru-RU" sz="2400" b="1" dirty="0">
                <a:solidFill>
                  <a:srgbClr val="002060"/>
                </a:solidFill>
              </a:rPr>
              <a:t>науки с производством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5134962"/>
            <a:ext cx="8526892" cy="153439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</a:rPr>
              <a:t>Гарантии </a:t>
            </a:r>
            <a:r>
              <a:rPr lang="ru-RU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повышения качества подготовки специалистов 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</a:rPr>
              <a:t>для реального сектора экономики (инновационные обучающие технологии, связь образования с наукой и производством, стимулирование для работы на транспорте и т.д.)</a:t>
            </a: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2878672" y="1153908"/>
            <a:ext cx="440028" cy="653772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052736"/>
            <a:ext cx="2453972" cy="20162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</a:rPr>
              <a:t>Функции </a:t>
            </a:r>
            <a:r>
              <a:rPr lang="ru-RU" sz="2000" dirty="0" err="1">
                <a:solidFill>
                  <a:srgbClr val="002060"/>
                </a:solidFill>
              </a:rPr>
              <a:t>общетранспортного</a:t>
            </a:r>
            <a:r>
              <a:rPr lang="ru-RU" sz="2000" dirty="0">
                <a:solidFill>
                  <a:srgbClr val="002060"/>
                </a:solidFill>
              </a:rPr>
              <a:t> университета</a:t>
            </a:r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2878672" y="2234028"/>
            <a:ext cx="440028" cy="653772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3212976"/>
            <a:ext cx="2453972" cy="16820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Инструменты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реализации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35896" y="1052736"/>
            <a:ext cx="45365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Подготовка кадров для эффективной деятельности предприятий в рамках </a:t>
            </a:r>
            <a:r>
              <a:rPr lang="ru-RU" dirty="0">
                <a:solidFill>
                  <a:srgbClr val="FF0000"/>
                </a:solidFill>
              </a:rPr>
              <a:t>единой  транспортной системы </a:t>
            </a:r>
            <a:r>
              <a:rPr lang="ru-RU" dirty="0">
                <a:solidFill>
                  <a:srgbClr val="002060"/>
                </a:solidFill>
              </a:rPr>
              <a:t>РФ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35896" y="2060848"/>
            <a:ext cx="4536504" cy="10081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Открытие </a:t>
            </a:r>
            <a:r>
              <a:rPr lang="ru-RU" dirty="0">
                <a:solidFill>
                  <a:srgbClr val="FF0000"/>
                </a:solidFill>
              </a:rPr>
              <a:t>новых специальностей и направлений подготовки </a:t>
            </a:r>
            <a:r>
              <a:rPr lang="ru-RU" dirty="0">
                <a:solidFill>
                  <a:srgbClr val="002060"/>
                </a:solidFill>
              </a:rPr>
              <a:t>в соответствии с интересами </a:t>
            </a:r>
            <a:r>
              <a:rPr lang="ru-RU" dirty="0" smtClean="0">
                <a:solidFill>
                  <a:srgbClr val="002060"/>
                </a:solidFill>
              </a:rPr>
              <a:t>транспорта и регионов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 rot="16200000">
            <a:off x="2950680" y="3602179"/>
            <a:ext cx="440028" cy="653772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635896" y="3187147"/>
            <a:ext cx="4536504" cy="16820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Модернизация </a:t>
            </a:r>
            <a:r>
              <a:rPr lang="ru-RU" dirty="0">
                <a:solidFill>
                  <a:srgbClr val="FF0000"/>
                </a:solidFill>
              </a:rPr>
              <a:t>учебно-научной базы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FF0000"/>
                </a:solidFill>
              </a:rPr>
              <a:t>Рост объёмов НИОКР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FF0000"/>
                </a:solidFill>
              </a:rPr>
              <a:t>Рост мотивации и потенциала ППС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FF0000"/>
                </a:solidFill>
              </a:rPr>
              <a:t>Привлекательность транспортного образования для талантливой молодёжи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Номер слайда 36"/>
          <p:cNvSpPr txBox="1">
            <a:spLocks/>
          </p:cNvSpPr>
          <p:nvPr/>
        </p:nvSpPr>
        <p:spPr>
          <a:xfrm>
            <a:off x="-108520" y="110169"/>
            <a:ext cx="824920" cy="29449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12</a:t>
            </a: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8460432" y="1052736"/>
            <a:ext cx="216024" cy="3960440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85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893" y="58614"/>
            <a:ext cx="8247595" cy="470196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Заделы на будущее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1406" y="3223439"/>
            <a:ext cx="642942" cy="64294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692696"/>
            <a:ext cx="8784976" cy="60486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rgbClr val="002060"/>
                </a:solidFill>
              </a:rPr>
              <a:t>Последние 10-15 лет </a:t>
            </a:r>
            <a:r>
              <a:rPr lang="ru-RU" sz="2200" dirty="0">
                <a:solidFill>
                  <a:srgbClr val="FF0000"/>
                </a:solidFill>
              </a:rPr>
              <a:t>МИИТ фактически выполняет функции </a:t>
            </a:r>
            <a:r>
              <a:rPr lang="ru-RU" sz="2200" dirty="0" err="1">
                <a:solidFill>
                  <a:srgbClr val="FF0000"/>
                </a:solidFill>
              </a:rPr>
              <a:t>общетранспортного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smtClean="0">
                <a:solidFill>
                  <a:srgbClr val="FF0000"/>
                </a:solidFill>
              </a:rPr>
              <a:t>вуза</a:t>
            </a:r>
            <a:r>
              <a:rPr lang="ru-RU" sz="2200" dirty="0">
                <a:solidFill>
                  <a:srgbClr val="002060"/>
                </a:solidFill>
              </a:rPr>
              <a:t>, занимаясь научными разработками, подготовкой и переподготовкой кадров в областях: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Железнодорожного </a:t>
            </a:r>
            <a:r>
              <a:rPr lang="ru-RU" sz="2200" dirty="0">
                <a:solidFill>
                  <a:srgbClr val="002060"/>
                </a:solidFill>
              </a:rPr>
              <a:t>транспорта </a:t>
            </a:r>
            <a:r>
              <a:rPr lang="ru-RU" sz="2200" dirty="0" err="1" smtClean="0">
                <a:solidFill>
                  <a:srgbClr val="002060"/>
                </a:solidFill>
              </a:rPr>
              <a:t>транспорта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Транспортного </a:t>
            </a:r>
            <a:r>
              <a:rPr lang="ru-RU" sz="2200" dirty="0">
                <a:solidFill>
                  <a:srgbClr val="002060"/>
                </a:solidFill>
              </a:rPr>
              <a:t>строительства (в </a:t>
            </a:r>
            <a:r>
              <a:rPr lang="ru-RU" sz="2200" dirty="0" err="1">
                <a:solidFill>
                  <a:srgbClr val="002060"/>
                </a:solidFill>
              </a:rPr>
              <a:t>т.ч</a:t>
            </a:r>
            <a:r>
              <a:rPr lang="ru-RU" sz="2200" dirty="0">
                <a:solidFill>
                  <a:srgbClr val="002060"/>
                </a:solidFill>
              </a:rPr>
              <a:t>. строительства автомобильных дорог, тоннелей, мостов, аэродромов, гражданских </a:t>
            </a:r>
            <a:r>
              <a:rPr lang="ru-RU" sz="2200" dirty="0" smtClean="0">
                <a:solidFill>
                  <a:srgbClr val="002060"/>
                </a:solidFill>
              </a:rPr>
              <a:t>сооружений)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Взаимодействия </a:t>
            </a:r>
            <a:r>
              <a:rPr lang="ru-RU" sz="2200" dirty="0">
                <a:solidFill>
                  <a:srgbClr val="002060"/>
                </a:solidFill>
              </a:rPr>
              <a:t>различных видов </a:t>
            </a:r>
            <a:r>
              <a:rPr lang="ru-RU" sz="2200" dirty="0" smtClean="0">
                <a:solidFill>
                  <a:srgbClr val="002060"/>
                </a:solidFill>
              </a:rPr>
              <a:t>транспорта 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Транспортной безопасности 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Логистики 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Транспортного права 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Экономики транспорта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Таможенного дела  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Экологии  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Менеджмента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Сервиса </a:t>
            </a:r>
            <a:r>
              <a:rPr lang="ru-RU" sz="2200" dirty="0">
                <a:solidFill>
                  <a:srgbClr val="002060"/>
                </a:solidFill>
              </a:rPr>
              <a:t>и </a:t>
            </a:r>
            <a:r>
              <a:rPr lang="ru-RU" sz="2200" dirty="0" smtClean="0">
                <a:solidFill>
                  <a:srgbClr val="002060"/>
                </a:solidFill>
              </a:rPr>
              <a:t>туризма 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Транспортной медицины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</a:rPr>
              <a:t>Транспортной </a:t>
            </a:r>
            <a:r>
              <a:rPr lang="ru-RU" sz="2200" dirty="0">
                <a:solidFill>
                  <a:srgbClr val="002060"/>
                </a:solidFill>
              </a:rPr>
              <a:t>журналистики и т. д.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26" name="Номер слайда 36"/>
          <p:cNvSpPr txBox="1">
            <a:spLocks/>
          </p:cNvSpPr>
          <p:nvPr/>
        </p:nvSpPr>
        <p:spPr>
          <a:xfrm>
            <a:off x="-121186" y="121185"/>
            <a:ext cx="837586" cy="28347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13</a:t>
            </a: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8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116632"/>
            <a:ext cx="8229600" cy="706090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Органы координации и интеграции транспортного </a:t>
            </a:r>
            <a:r>
              <a:rPr lang="ru-RU" sz="2400" b="1" dirty="0" smtClean="0">
                <a:solidFill>
                  <a:srgbClr val="002060"/>
                </a:solidFill>
              </a:rPr>
              <a:t>образования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на базе РУТ (МИИТ)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196752"/>
            <a:ext cx="4888428" cy="5402831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В НАСТОЯЩЕЕ ВРЕМЯ:</a:t>
            </a:r>
          </a:p>
          <a:p>
            <a:pPr marL="0" indent="0" algn="ctr">
              <a:buNone/>
            </a:pPr>
            <a:endParaRPr lang="ru-RU" sz="3600" b="1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Совет по образованию и науке Координационного транспортного совещания государств-участников СНГ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Ассоциация вузов транспорта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Российская академия транспорта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Ассоциация колледжей и техникумов транспорта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Отраслевой инновационный центр импортозамещающих технологий на транспорте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Отраслевой  центр по  подготовке персонала по работе с инвалидами и другими маломобильными группами населения на транспорте</a:t>
            </a:r>
          </a:p>
          <a:p>
            <a:endParaRPr lang="ru-RU" sz="33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196751"/>
            <a:ext cx="3888432" cy="5402831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ДОПОЛНИТЕЛЬНО В ПЕРСПЕКТИВЕ: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Центр </a:t>
            </a:r>
            <a:r>
              <a:rPr lang="ru-RU" sz="2000" b="1" dirty="0">
                <a:solidFill>
                  <a:srgbClr val="002060"/>
                </a:solidFill>
              </a:rPr>
              <a:t>реализации программ СПО на транспорте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</a:rPr>
              <a:t>Центр дистанционного обучения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</a:rPr>
              <a:t>Центр </a:t>
            </a:r>
            <a:r>
              <a:rPr lang="ru-RU" sz="2000" b="1" dirty="0" smtClean="0">
                <a:solidFill>
                  <a:srgbClr val="002060"/>
                </a:solidFill>
              </a:rPr>
              <a:t>дополнительного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профессионального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образования</a:t>
            </a:r>
            <a:endParaRPr lang="ru-RU" sz="2000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Единая электронная библиотека вузов и НИИ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транспорта</a:t>
            </a:r>
            <a:endParaRPr lang="ru-RU" sz="2000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Научно-образовательные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центры </a:t>
            </a:r>
            <a:r>
              <a:rPr lang="ru-RU" sz="2000" b="1" dirty="0" err="1" smtClean="0">
                <a:solidFill>
                  <a:srgbClr val="002060"/>
                </a:solidFill>
              </a:rPr>
              <a:t>общетранспортного</a:t>
            </a:r>
            <a:r>
              <a:rPr lang="ru-RU" sz="2000" b="1" dirty="0" smtClean="0">
                <a:solidFill>
                  <a:srgbClr val="002060"/>
                </a:solidFill>
              </a:rPr>
              <a:t>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профиля</a:t>
            </a:r>
            <a:endParaRPr lang="ru-RU" sz="2000" b="1" u="sng" dirty="0">
              <a:solidFill>
                <a:srgbClr val="002060"/>
              </a:solidFill>
            </a:endParaRPr>
          </a:p>
        </p:txBody>
      </p:sp>
      <p:sp>
        <p:nvSpPr>
          <p:cNvPr id="5" name="Номер слайда 36"/>
          <p:cNvSpPr txBox="1">
            <a:spLocks/>
          </p:cNvSpPr>
          <p:nvPr/>
        </p:nvSpPr>
        <p:spPr>
          <a:xfrm>
            <a:off x="-108520" y="116632"/>
            <a:ext cx="824920" cy="28803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14</a:t>
            </a: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3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371" y="116632"/>
            <a:ext cx="8246125" cy="64905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Роль и место РУТ(МИИТ) в реализации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Транспортной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Стратегии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России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3534" y="5336415"/>
            <a:ext cx="8460954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Системное кадровое и научное сопровождение </a:t>
            </a:r>
            <a:r>
              <a:rPr lang="ru-RU" sz="2000" kern="0" dirty="0">
                <a:solidFill>
                  <a:srgbClr val="FF0000"/>
                </a:solidFill>
                <a:latin typeface="Calibri" panose="020F0502020204030204" pitchFamily="34" charset="0"/>
              </a:rPr>
              <a:t>государственных программ развития транспорта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Ликвидация</a:t>
            </a:r>
            <a:r>
              <a:rPr lang="ru-RU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000" kern="0" dirty="0">
                <a:solidFill>
                  <a:srgbClr val="FF0000"/>
                </a:solidFill>
                <a:latin typeface="Calibri" panose="020F0502020204030204" pitchFamily="34" charset="0"/>
              </a:rPr>
              <a:t>«узких мест» </a:t>
            </a:r>
            <a:r>
              <a:rPr lang="ru-RU" sz="20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во взаимодействии видов транспорта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Управление </a:t>
            </a:r>
            <a:r>
              <a:rPr lang="ru-RU" sz="2000" kern="0" dirty="0">
                <a:solidFill>
                  <a:srgbClr val="FF0000"/>
                </a:solidFill>
                <a:latin typeface="Calibri" panose="020F0502020204030204" pitchFamily="34" charset="0"/>
              </a:rPr>
              <a:t>единым </a:t>
            </a:r>
            <a:r>
              <a:rPr lang="ru-RU" sz="20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транспортным комплексом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80729"/>
            <a:ext cx="3744415" cy="17044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Современные </a:t>
            </a:r>
            <a:r>
              <a:rPr lang="ru-RU" dirty="0">
                <a:solidFill>
                  <a:srgbClr val="FF0000"/>
                </a:solidFill>
              </a:rPr>
              <a:t>инженерные компетенции</a:t>
            </a:r>
            <a:r>
              <a:rPr lang="ru-RU" dirty="0">
                <a:solidFill>
                  <a:srgbClr val="002060"/>
                </a:solidFill>
              </a:rPr>
              <a:t>; навыки, связанные с эксплуатацией транспортных средств, транспортной безопасностью, соблюдением требований конвенций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23927" y="1059564"/>
            <a:ext cx="2429786" cy="132611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МЕЖТРАНСПОРТНЫЕ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СВЯЗИ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53713" y="980729"/>
            <a:ext cx="2682783" cy="17044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560"/>
              </a:lnSpc>
            </a:pPr>
            <a:r>
              <a:rPr lang="ru-RU" dirty="0">
                <a:solidFill>
                  <a:srgbClr val="002060"/>
                </a:solidFill>
              </a:rPr>
              <a:t>Научное обеспечение 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lnSpc>
                <a:spcPts val="2560"/>
              </a:lnSpc>
            </a:pPr>
            <a:r>
              <a:rPr lang="ru-RU" dirty="0" smtClean="0">
                <a:solidFill>
                  <a:srgbClr val="002060"/>
                </a:solidFill>
              </a:rPr>
              <a:t>развития </a:t>
            </a:r>
            <a:endParaRPr lang="ru-RU" dirty="0">
              <a:solidFill>
                <a:srgbClr val="002060"/>
              </a:solidFill>
            </a:endParaRPr>
          </a:p>
          <a:p>
            <a:pPr algn="ctr">
              <a:lnSpc>
                <a:spcPts val="2560"/>
              </a:lnSpc>
            </a:pPr>
            <a:r>
              <a:rPr lang="ru-RU" dirty="0">
                <a:solidFill>
                  <a:srgbClr val="002060"/>
                </a:solidFill>
              </a:rPr>
              <a:t>транспорта в России </a:t>
            </a:r>
          </a:p>
          <a:p>
            <a:pPr algn="ctr">
              <a:lnSpc>
                <a:spcPts val="2560"/>
              </a:lnSpc>
            </a:pPr>
            <a:r>
              <a:rPr lang="ru-RU" dirty="0">
                <a:solidFill>
                  <a:srgbClr val="002060"/>
                </a:solidFill>
              </a:rPr>
              <a:t>как </a:t>
            </a:r>
            <a:r>
              <a:rPr lang="ru-RU" dirty="0">
                <a:solidFill>
                  <a:srgbClr val="FF0000"/>
                </a:solidFill>
              </a:rPr>
              <a:t>единой сети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3092712"/>
            <a:ext cx="3744415" cy="17044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Единая методология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подготовки </a:t>
            </a:r>
            <a:r>
              <a:rPr lang="ru-RU" dirty="0">
                <a:solidFill>
                  <a:srgbClr val="FF0000"/>
                </a:solidFill>
              </a:rPr>
              <a:t>транспортников нового поколения</a:t>
            </a:r>
            <a:r>
              <a:rPr lang="ru-RU" dirty="0">
                <a:solidFill>
                  <a:srgbClr val="002060"/>
                </a:solidFill>
              </a:rPr>
              <a:t>, обладающих требуемыми компетенциями, </a:t>
            </a:r>
            <a:r>
              <a:rPr lang="ru-RU" dirty="0">
                <a:solidFill>
                  <a:srgbClr val="FF0000"/>
                </a:solidFill>
              </a:rPr>
              <a:t>как по видам транспорта, так и по обеспечению их взаимодействия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353713" y="3020704"/>
            <a:ext cx="2754791" cy="17044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Конкурентные на мировом уровне </a:t>
            </a:r>
            <a:r>
              <a:rPr lang="ru-RU" dirty="0">
                <a:solidFill>
                  <a:srgbClr val="FF0000"/>
                </a:solidFill>
              </a:rPr>
              <a:t>импортозамещающие технологии</a:t>
            </a:r>
            <a:r>
              <a:rPr lang="ru-RU" dirty="0"/>
              <a:t>,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технические средства </a:t>
            </a:r>
          </a:p>
        </p:txBody>
      </p:sp>
      <p:sp>
        <p:nvSpPr>
          <p:cNvPr id="39" name="Стрелка вниз 38"/>
          <p:cNvSpPr/>
          <p:nvPr/>
        </p:nvSpPr>
        <p:spPr>
          <a:xfrm rot="2165945" flipH="1">
            <a:off x="4454176" y="2419262"/>
            <a:ext cx="207822" cy="889933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19653243">
            <a:off x="5832457" y="2419884"/>
            <a:ext cx="172126" cy="888256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5004048" y="2492896"/>
            <a:ext cx="440876" cy="2736304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омер слайда 36"/>
          <p:cNvSpPr txBox="1">
            <a:spLocks/>
          </p:cNvSpPr>
          <p:nvPr/>
        </p:nvSpPr>
        <p:spPr>
          <a:xfrm>
            <a:off x="107504" y="116632"/>
            <a:ext cx="608896" cy="32483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15</a:t>
            </a: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84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2411327" y="980728"/>
            <a:ext cx="6265130" cy="3831666"/>
            <a:chOff x="4086435" y="807713"/>
            <a:chExt cx="4403773" cy="3445314"/>
          </a:xfrm>
        </p:grpSpPr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5914033" y="807713"/>
              <a:ext cx="2576175" cy="84171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slope"/>
            </a:sp3d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ts val="2080"/>
                </a:lnSpc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pitchFamily="34" charset="0"/>
                </a:rPr>
                <a:t>Надёжная связь с </a:t>
              </a:r>
            </a:p>
            <a:p>
              <a:pPr algn="ctr">
                <a:lnSpc>
                  <a:spcPts val="2080"/>
                </a:lnSpc>
                <a:defRPr/>
              </a:pPr>
              <a:r>
                <a:rPr lang="ru-RU" dirty="0" smtClean="0">
                  <a:solidFill>
                    <a:srgbClr val="FF0000"/>
                  </a:solidFill>
                  <a:latin typeface="Calibri" panose="020F0502020204030204" pitchFamily="34" charset="0"/>
                  <a:cs typeface="Arial" pitchFamily="34" charset="0"/>
                </a:rPr>
                <a:t>реальным сектором </a:t>
              </a:r>
            </a:p>
            <a:p>
              <a:pPr algn="ctr">
                <a:lnSpc>
                  <a:spcPts val="2080"/>
                </a:lnSpc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pitchFamily="34" charset="0"/>
                </a:rPr>
                <a:t>экономики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4542270" y="2156931"/>
              <a:ext cx="1872739" cy="2096096"/>
            </a:xfrm>
            <a:prstGeom prst="ellipse">
              <a:avLst/>
            </a:prstGeom>
            <a:ln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indent="-457200"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ТРАНСПОРТНОЕ</a:t>
              </a:r>
            </a:p>
            <a:p>
              <a:pPr marL="457200" indent="-457200"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ОБРАЗОВАНИЕ</a:t>
              </a:r>
            </a:p>
          </p:txBody>
        </p:sp>
        <p:sp>
          <p:nvSpPr>
            <p:cNvPr id="24" name="Стрелка вверх 23"/>
            <p:cNvSpPr/>
            <p:nvPr/>
          </p:nvSpPr>
          <p:spPr>
            <a:xfrm rot="2761043">
              <a:off x="6259872" y="1724149"/>
              <a:ext cx="432459" cy="784711"/>
            </a:xfrm>
            <a:prstGeom prst="upArrow">
              <a:avLst/>
            </a:prstGeom>
            <a:ln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Стрелка вверх 24"/>
            <p:cNvSpPr/>
            <p:nvPr/>
          </p:nvSpPr>
          <p:spPr>
            <a:xfrm rot="18751820">
              <a:off x="4234647" y="1756750"/>
              <a:ext cx="416017" cy="712442"/>
            </a:xfrm>
            <a:prstGeom prst="upArrow">
              <a:avLst/>
            </a:prstGeom>
            <a:ln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Стрелка вверх 27"/>
            <p:cNvSpPr/>
            <p:nvPr/>
          </p:nvSpPr>
          <p:spPr>
            <a:xfrm rot="14552212" flipV="1">
              <a:off x="6449000" y="2303814"/>
              <a:ext cx="454419" cy="633801"/>
            </a:xfrm>
            <a:prstGeom prst="upArrow">
              <a:avLst/>
            </a:prstGeom>
            <a:ln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1" name="Стрелка вверх 30"/>
          <p:cNvSpPr/>
          <p:nvPr/>
        </p:nvSpPr>
        <p:spPr bwMode="auto">
          <a:xfrm rot="2869260" flipV="1">
            <a:off x="2770488" y="4338900"/>
            <a:ext cx="470085" cy="833752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305808" y="88134"/>
            <a:ext cx="917368" cy="316529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2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107504" y="980728"/>
            <a:ext cx="4536504" cy="936104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Высокий уровень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фундаментальной, 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профессиональной и практической 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подготовки  кадров</a:t>
            </a:r>
          </a:p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endParaRPr lang="ru-RU" sz="14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4" name="AutoShape 11"/>
          <p:cNvSpPr>
            <a:spLocks noChangeArrowheads="1"/>
          </p:cNvSpPr>
          <p:nvPr/>
        </p:nvSpPr>
        <p:spPr bwMode="auto">
          <a:xfrm>
            <a:off x="125360" y="2276872"/>
            <a:ext cx="2070376" cy="208823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Уникальная по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масштабам и 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эффективности 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система 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целевой 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подготовки 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кадров</a:t>
            </a:r>
          </a:p>
          <a:p>
            <a:pPr algn="ctr">
              <a:lnSpc>
                <a:spcPts val="2080"/>
              </a:lnSpc>
              <a:defRPr/>
            </a:pPr>
            <a:endParaRPr lang="ru-RU" sz="14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5" name="Стрелка вверх 54"/>
          <p:cNvSpPr/>
          <p:nvPr/>
        </p:nvSpPr>
        <p:spPr bwMode="auto">
          <a:xfrm rot="5400000" flipV="1">
            <a:off x="2374918" y="3320148"/>
            <a:ext cx="505736" cy="720083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AutoShape 11"/>
          <p:cNvSpPr>
            <a:spLocks noChangeArrowheads="1"/>
          </p:cNvSpPr>
          <p:nvPr/>
        </p:nvSpPr>
        <p:spPr bwMode="auto">
          <a:xfrm>
            <a:off x="6588222" y="2348880"/>
            <a:ext cx="2483770" cy="79208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Эффективная 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система </a:t>
            </a:r>
            <a:r>
              <a:rPr lang="ru-RU" dirty="0" smtClean="0">
                <a:solidFill>
                  <a:srgbClr val="FF0000"/>
                </a:solidFill>
                <a:cs typeface="Arial" pitchFamily="34" charset="0"/>
              </a:rPr>
              <a:t>ДПО</a:t>
            </a:r>
          </a:p>
        </p:txBody>
      </p:sp>
      <p:sp>
        <p:nvSpPr>
          <p:cNvPr id="57" name="AutoShape 11"/>
          <p:cNvSpPr>
            <a:spLocks noChangeArrowheads="1"/>
          </p:cNvSpPr>
          <p:nvPr/>
        </p:nvSpPr>
        <p:spPr bwMode="auto">
          <a:xfrm>
            <a:off x="125360" y="4653136"/>
            <a:ext cx="2437453" cy="936104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Интеграция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науки и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 учебного процесса</a:t>
            </a:r>
          </a:p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endParaRPr lang="ru-RU" sz="14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8" name="AutoShape 11"/>
          <p:cNvSpPr>
            <a:spLocks noChangeArrowheads="1"/>
          </p:cNvSpPr>
          <p:nvPr/>
        </p:nvSpPr>
        <p:spPr bwMode="auto">
          <a:xfrm>
            <a:off x="6379688" y="4653136"/>
            <a:ext cx="2698211" cy="936104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Высокая оценка 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потенциала 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государством и бизнесом</a:t>
            </a:r>
          </a:p>
          <a:p>
            <a:pPr algn="ctr">
              <a:lnSpc>
                <a:spcPts val="2080"/>
              </a:lnSpc>
              <a:defRPr/>
            </a:pPr>
            <a:endParaRPr lang="ru-RU" dirty="0" smtClean="0">
              <a:solidFill>
                <a:srgbClr val="6600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endParaRPr lang="ru-RU" sz="14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9" name="Стрелка вверх 58"/>
          <p:cNvSpPr/>
          <p:nvPr/>
        </p:nvSpPr>
        <p:spPr bwMode="auto">
          <a:xfrm rot="18383024" flipV="1">
            <a:off x="5637000" y="4280237"/>
            <a:ext cx="462288" cy="897719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61549"/>
            <a:ext cx="8280920" cy="64807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Системные базовые ценности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6612304" y="3340649"/>
            <a:ext cx="2459688" cy="936103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FF0000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Непрерывность.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Многопрофильность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,</a:t>
            </a:r>
          </a:p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FF00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3" name="Стрелка вверх 22"/>
          <p:cNvSpPr/>
          <p:nvPr/>
        </p:nvSpPr>
        <p:spPr bwMode="auto">
          <a:xfrm rot="16200000" flipV="1">
            <a:off x="5904233" y="3392911"/>
            <a:ext cx="503885" cy="720080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1115616" y="5820336"/>
            <a:ext cx="7488832" cy="92103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Масштабное партнёрство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с ведущими  зарубежными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предприятиями, 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вузами, научными центрами (более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220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партнёров из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70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стран Азии,</a:t>
            </a:r>
          </a:p>
          <a:p>
            <a:pPr algn="ctr">
              <a:lnSpc>
                <a:spcPts val="2080"/>
              </a:lnSpc>
              <a:defRPr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Америки, Африки, Европы)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7" name="Стрелка вверх 26"/>
          <p:cNvSpPr/>
          <p:nvPr/>
        </p:nvSpPr>
        <p:spPr bwMode="auto">
          <a:xfrm flipV="1">
            <a:off x="4283968" y="4869160"/>
            <a:ext cx="504056" cy="864096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7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35496" y="701366"/>
            <a:ext cx="9036496" cy="4743860"/>
            <a:chOff x="-191437" y="564231"/>
            <a:chExt cx="8970436" cy="5434692"/>
          </a:xfrm>
        </p:grpSpPr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4383385" y="564231"/>
              <a:ext cx="4395614" cy="112660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slope"/>
            </a:sp3d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ts val="208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cs typeface="Arial" pitchFamily="34" charset="0"/>
                </a:rPr>
                <a:t>Общий контингент </a:t>
              </a:r>
            </a:p>
            <a:p>
              <a:pPr algn="ctr">
                <a:lnSpc>
                  <a:spcPts val="208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cs typeface="Arial" pitchFamily="34" charset="0"/>
                </a:rPr>
                <a:t>студентов – более </a:t>
              </a:r>
              <a:r>
                <a:rPr lang="ru-RU" sz="2000" dirty="0" smtClean="0">
                  <a:solidFill>
                    <a:srgbClr val="FF0000"/>
                  </a:solidFill>
                  <a:cs typeface="Arial" pitchFamily="34" charset="0"/>
                </a:rPr>
                <a:t>290 тыс. чел</a:t>
              </a:r>
              <a:r>
                <a:rPr lang="ru-RU" sz="2000" dirty="0" smtClean="0">
                  <a:solidFill>
                    <a:srgbClr val="002060"/>
                  </a:solidFill>
                  <a:cs typeface="Arial" pitchFamily="34" charset="0"/>
                </a:rPr>
                <a:t>.</a:t>
              </a: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-191437" y="584554"/>
              <a:ext cx="4406961" cy="112466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slope"/>
            </a:sp3d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000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pitchFamily="34" charset="0"/>
                </a:rPr>
                <a:t>Вузы и их филиалы </a:t>
              </a:r>
            </a:p>
            <a:p>
              <a:pPr algn="ctr">
                <a:defRPr/>
              </a:pPr>
              <a:r>
                <a:rPr lang="ru-RU" sz="2000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pitchFamily="34" charset="0"/>
                </a:rPr>
                <a:t>охватывают  </a:t>
              </a:r>
              <a:r>
                <a:rPr lang="ru-RU" sz="2000" dirty="0" smtClean="0">
                  <a:solidFill>
                    <a:srgbClr val="FF0000"/>
                  </a:solidFill>
                  <a:latin typeface="Calibri" panose="020F0502020204030204" pitchFamily="34" charset="0"/>
                  <a:cs typeface="Arial" pitchFamily="34" charset="0"/>
                </a:rPr>
                <a:t>8 </a:t>
              </a:r>
              <a:r>
                <a:rPr lang="ru-RU" sz="2000" dirty="0" smtClean="0">
                  <a:solidFill>
                    <a:srgbClr val="660033"/>
                  </a:solidFill>
                  <a:latin typeface="Calibri" panose="020F0502020204030204" pitchFamily="34" charset="0"/>
                  <a:cs typeface="Arial" pitchFamily="34" charset="0"/>
                </a:rPr>
                <a:t> </a:t>
              </a:r>
              <a:r>
                <a:rPr lang="ru-RU" sz="2000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pitchFamily="34" charset="0"/>
                </a:rPr>
                <a:t>Федеральных</a:t>
              </a:r>
            </a:p>
            <a:p>
              <a:pPr algn="ctr">
                <a:defRPr/>
              </a:pPr>
              <a:r>
                <a:rPr lang="ru-RU" sz="2000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pitchFamily="34" charset="0"/>
                </a:rPr>
                <a:t>округов (</a:t>
              </a:r>
              <a:r>
                <a:rPr lang="ru-RU" sz="2000" dirty="0" smtClean="0">
                  <a:solidFill>
                    <a:srgbClr val="FF0000"/>
                  </a:solidFill>
                  <a:latin typeface="Calibri" panose="020F0502020204030204" pitchFamily="34" charset="0"/>
                  <a:cs typeface="Arial" pitchFamily="34" charset="0"/>
                </a:rPr>
                <a:t>41</a:t>
              </a:r>
              <a:r>
                <a:rPr lang="ru-RU" sz="2000" dirty="0" smtClean="0">
                  <a:solidFill>
                    <a:srgbClr val="660033"/>
                  </a:solidFill>
                  <a:latin typeface="Calibri" panose="020F0502020204030204" pitchFamily="34" charset="0"/>
                  <a:cs typeface="Arial" pitchFamily="34" charset="0"/>
                </a:rPr>
                <a:t> </a:t>
              </a:r>
              <a:r>
                <a:rPr lang="ru-RU" sz="2000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pitchFamily="34" charset="0"/>
                </a:rPr>
                <a:t>субъект РФ)</a:t>
              </a:r>
              <a:endPara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>
              <a:off x="6707043" y="1874206"/>
              <a:ext cx="1896196" cy="130997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slope"/>
            </a:sp3d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sz="2000" dirty="0" smtClean="0">
                <a:solidFill>
                  <a:srgbClr val="FF0000"/>
                </a:solidFill>
                <a:latin typeface="+mj-lt"/>
                <a:cs typeface="Arial" charset="0"/>
              </a:endParaRPr>
            </a:p>
            <a:p>
              <a:pPr algn="ctr">
                <a:lnSpc>
                  <a:spcPts val="20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Ежегодные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ru-RU" sz="2000" dirty="0">
                  <a:solidFill>
                    <a:srgbClr val="002060"/>
                  </a:solidFill>
                  <a:cs typeface="Arial" charset="0"/>
                </a:rPr>
                <a:t>о</a:t>
              </a:r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бъёмы НТР: </a:t>
              </a:r>
            </a:p>
            <a:p>
              <a:pPr marL="457200" indent="-457200" algn="ctr">
                <a:lnSpc>
                  <a:spcPts val="20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 около</a:t>
              </a:r>
            </a:p>
            <a:p>
              <a:pPr marL="457200" indent="-457200" algn="ctr">
                <a:lnSpc>
                  <a:spcPts val="2000"/>
                </a:lnSpc>
                <a:defRPr/>
              </a:pPr>
              <a:r>
                <a:rPr lang="ru-RU" sz="2000" dirty="0" smtClean="0">
                  <a:solidFill>
                    <a:srgbClr val="FF0000"/>
                  </a:solidFill>
                  <a:cs typeface="Arial" charset="0"/>
                </a:rPr>
                <a:t>5  </a:t>
              </a:r>
              <a:r>
                <a:rPr lang="ru-RU" sz="2000" dirty="0" err="1" smtClean="0">
                  <a:solidFill>
                    <a:srgbClr val="FF0000"/>
                  </a:solidFill>
                  <a:cs typeface="Arial" charset="0"/>
                </a:rPr>
                <a:t>млрд.руб</a:t>
              </a:r>
              <a:r>
                <a:rPr lang="ru-RU" sz="2000" dirty="0" smtClean="0">
                  <a:solidFill>
                    <a:srgbClr val="FF0000"/>
                  </a:solidFill>
                  <a:cs typeface="Arial" charset="0"/>
                </a:rPr>
                <a:t>. </a:t>
              </a:r>
              <a:endParaRPr lang="ru-RU" sz="2000" dirty="0">
                <a:solidFill>
                  <a:srgbClr val="FF0000"/>
                </a:solidFill>
                <a:cs typeface="Arial" charset="0"/>
              </a:endParaRPr>
            </a:p>
            <a:p>
              <a:pPr marL="457200" indent="-457200" algn="ctr">
                <a:buAutoNum type="arabicPlain" startAt="4"/>
                <a:defRPr/>
              </a:pPr>
              <a:endParaRPr lang="ru-RU" sz="2000" dirty="0">
                <a:solidFill>
                  <a:srgbClr val="00007E"/>
                </a:solidFill>
                <a:cs typeface="Arial" charset="0"/>
              </a:endParaRPr>
            </a:p>
          </p:txBody>
        </p: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-119955" y="1994683"/>
              <a:ext cx="2573337" cy="207839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slope"/>
            </a:sp3d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Контингент ППС –</a:t>
              </a:r>
            </a:p>
            <a:p>
              <a:pPr algn="ctr"/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более </a:t>
              </a:r>
              <a:r>
                <a:rPr lang="ru-RU" sz="2000" dirty="0" smtClean="0">
                  <a:solidFill>
                    <a:srgbClr val="FF0000"/>
                  </a:solidFill>
                  <a:cs typeface="Arial" charset="0"/>
                </a:rPr>
                <a:t>16 </a:t>
              </a:r>
              <a:r>
                <a:rPr lang="ru-RU" sz="2000" dirty="0" err="1" smtClean="0">
                  <a:solidFill>
                    <a:srgbClr val="002060"/>
                  </a:solidFill>
                  <a:cs typeface="Arial" charset="0"/>
                </a:rPr>
                <a:t>тыс.чел</a:t>
              </a:r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.,</a:t>
              </a:r>
            </a:p>
            <a:p>
              <a:pPr algn="ctr"/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в том числе свыше </a:t>
              </a:r>
            </a:p>
            <a:p>
              <a:pPr algn="ctr"/>
              <a:r>
                <a:rPr lang="ru-RU" sz="2000" dirty="0">
                  <a:solidFill>
                    <a:srgbClr val="FF0000"/>
                  </a:solidFill>
                  <a:cs typeface="Arial" charset="0"/>
                </a:rPr>
                <a:t>2</a:t>
              </a:r>
              <a:r>
                <a:rPr lang="ru-RU" sz="2000" dirty="0" smtClean="0">
                  <a:solidFill>
                    <a:srgbClr val="FF0000"/>
                  </a:solidFill>
                  <a:cs typeface="Arial" charset="0"/>
                </a:rPr>
                <a:t> тыс. </a:t>
              </a:r>
            </a:p>
            <a:p>
              <a:pPr algn="ctr"/>
              <a:r>
                <a:rPr lang="ru-RU" sz="2000" dirty="0" smtClean="0">
                  <a:solidFill>
                    <a:srgbClr val="00007E"/>
                  </a:solidFill>
                  <a:cs typeface="Arial" charset="0"/>
                </a:rPr>
                <a:t> </a:t>
              </a:r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докторов наук</a:t>
              </a:r>
              <a:endParaRPr lang="ru-RU" sz="200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6813760" y="4679015"/>
              <a:ext cx="1858521" cy="1319908"/>
            </a:xfrm>
            <a:prstGeom prst="round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slope"/>
            </a:sp3d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ts val="20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Ежегодные 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объёмы ДПО –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более 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ru-RU" sz="2000" dirty="0" smtClean="0">
                  <a:solidFill>
                    <a:srgbClr val="FF0000"/>
                  </a:solidFill>
                  <a:cs typeface="Arial" charset="0"/>
                </a:rPr>
                <a:t>100 тыс</a:t>
              </a:r>
              <a:r>
                <a:rPr lang="ru-RU" sz="2000" dirty="0" smtClean="0">
                  <a:solidFill>
                    <a:srgbClr val="002060"/>
                  </a:solidFill>
                  <a:cs typeface="Arial" charset="0"/>
                </a:rPr>
                <a:t>. чел.</a:t>
              </a:r>
              <a:endParaRPr lang="ru-RU" sz="200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24" name="Стрелка вверх 23"/>
            <p:cNvSpPr/>
            <p:nvPr/>
          </p:nvSpPr>
          <p:spPr>
            <a:xfrm rot="1994366">
              <a:off x="5186646" y="1698791"/>
              <a:ext cx="493937" cy="1028807"/>
            </a:xfrm>
            <a:prstGeom prst="upArrow">
              <a:avLst/>
            </a:prstGeom>
            <a:ln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Стрелка вверх 24"/>
            <p:cNvSpPr/>
            <p:nvPr/>
          </p:nvSpPr>
          <p:spPr>
            <a:xfrm rot="19622985">
              <a:off x="3404525" y="1712412"/>
              <a:ext cx="512077" cy="1040195"/>
            </a:xfrm>
            <a:prstGeom prst="upArrow">
              <a:avLst/>
            </a:prstGeom>
            <a:ln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Стрелка вверх 25"/>
            <p:cNvSpPr/>
            <p:nvPr/>
          </p:nvSpPr>
          <p:spPr>
            <a:xfrm rot="17941262" flipV="1">
              <a:off x="5902492" y="4213852"/>
              <a:ext cx="538644" cy="1209299"/>
            </a:xfrm>
            <a:prstGeom prst="upArrow">
              <a:avLst/>
            </a:prstGeom>
            <a:ln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Стрелка вверх 26"/>
            <p:cNvSpPr/>
            <p:nvPr/>
          </p:nvSpPr>
          <p:spPr>
            <a:xfrm rot="3822446" flipV="1">
              <a:off x="2722664" y="4081406"/>
              <a:ext cx="609036" cy="1140212"/>
            </a:xfrm>
            <a:prstGeom prst="upArrow">
              <a:avLst/>
            </a:prstGeom>
            <a:ln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Стрелка вверх 28"/>
            <p:cNvSpPr/>
            <p:nvPr/>
          </p:nvSpPr>
          <p:spPr>
            <a:xfrm rot="6534594" flipV="1">
              <a:off x="2731209" y="2684395"/>
              <a:ext cx="592197" cy="921864"/>
            </a:xfrm>
            <a:prstGeom prst="upArrow">
              <a:avLst/>
            </a:prstGeom>
            <a:ln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3" name="AutoShape 14"/>
          <p:cNvSpPr>
            <a:spLocks noChangeArrowheads="1"/>
          </p:cNvSpPr>
          <p:nvPr/>
        </p:nvSpPr>
        <p:spPr bwMode="auto">
          <a:xfrm>
            <a:off x="7062592" y="3071042"/>
            <a:ext cx="1861177" cy="1143459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dirty="0" smtClean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124 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передовые </a:t>
            </a:r>
          </a:p>
          <a:p>
            <a:pPr algn="ctr"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научных школ</a:t>
            </a:r>
            <a:endParaRPr lang="ru-RU" sz="2000" dirty="0">
              <a:solidFill>
                <a:srgbClr val="00007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31" name="Стрелка вверх 30"/>
          <p:cNvSpPr/>
          <p:nvPr/>
        </p:nvSpPr>
        <p:spPr bwMode="auto">
          <a:xfrm rot="19944186" flipV="1">
            <a:off x="5319184" y="4499323"/>
            <a:ext cx="517891" cy="1055011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257169" y="83126"/>
            <a:ext cx="940737" cy="321537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3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22175" y="2434185"/>
            <a:ext cx="2228241" cy="214694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18</a:t>
            </a:r>
            <a:r>
              <a:rPr lang="ru-RU" sz="2400" dirty="0" smtClean="0">
                <a:solidFill>
                  <a:srgbClr val="002060"/>
                </a:solidFill>
              </a:rPr>
              <a:t> ВУЗОВ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7544" y="53299"/>
            <a:ext cx="8280920" cy="52332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Вузы Минтранса России</a:t>
            </a:r>
          </a:p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8" name="Стрелка вверх 37"/>
          <p:cNvSpPr/>
          <p:nvPr/>
        </p:nvSpPr>
        <p:spPr bwMode="auto">
          <a:xfrm rot="3628148">
            <a:off x="6115040" y="2070284"/>
            <a:ext cx="471612" cy="1138019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трелка вверх 38"/>
          <p:cNvSpPr/>
          <p:nvPr/>
        </p:nvSpPr>
        <p:spPr bwMode="auto">
          <a:xfrm rot="5400000">
            <a:off x="6266378" y="3060813"/>
            <a:ext cx="471612" cy="919956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AutoShape 17"/>
          <p:cNvSpPr>
            <a:spLocks noChangeArrowheads="1"/>
          </p:cNvSpPr>
          <p:nvPr/>
        </p:nvSpPr>
        <p:spPr bwMode="auto">
          <a:xfrm>
            <a:off x="107504" y="3847052"/>
            <a:ext cx="2590420" cy="106886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cs typeface="Arial" charset="0"/>
              </a:rPr>
              <a:t>Уникальная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cs typeface="Arial" charset="0"/>
              </a:rPr>
              <a:t>у</a:t>
            </a:r>
            <a:r>
              <a:rPr lang="ru-RU" sz="2000" dirty="0" smtClean="0">
                <a:solidFill>
                  <a:srgbClr val="FF0000"/>
                </a:solidFill>
                <a:cs typeface="Arial" charset="0"/>
              </a:rPr>
              <a:t>чебно-лабораторная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cs typeface="Arial" charset="0"/>
              </a:rPr>
              <a:t> база</a:t>
            </a:r>
            <a:endParaRPr lang="ru-RU" sz="20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2" name="AutoShape 17"/>
          <p:cNvSpPr>
            <a:spLocks noChangeArrowheads="1"/>
          </p:cNvSpPr>
          <p:nvPr/>
        </p:nvSpPr>
        <p:spPr bwMode="auto">
          <a:xfrm>
            <a:off x="107504" y="5577680"/>
            <a:ext cx="4608513" cy="109029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  <a:cs typeface="Arial" charset="0"/>
              </a:rPr>
              <a:t>Приобретение знаний и повышение 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rgbClr val="002060"/>
                </a:solidFill>
                <a:cs typeface="Arial" charset="0"/>
              </a:rPr>
              <a:t>к</a:t>
            </a:r>
            <a:r>
              <a:rPr lang="ru-RU" sz="2000" dirty="0" smtClean="0">
                <a:solidFill>
                  <a:srgbClr val="002060"/>
                </a:solidFill>
                <a:cs typeface="Arial" charset="0"/>
              </a:rPr>
              <a:t>валификации </a:t>
            </a:r>
            <a:r>
              <a:rPr lang="ru-RU" sz="2000" dirty="0" smtClean="0">
                <a:solidFill>
                  <a:srgbClr val="FF0000"/>
                </a:solidFill>
                <a:cs typeface="Arial" charset="0"/>
              </a:rPr>
              <a:t>в одном вузе </a:t>
            </a:r>
            <a:r>
              <a:rPr lang="ru-RU" sz="2000" dirty="0" smtClean="0">
                <a:solidFill>
                  <a:srgbClr val="002060"/>
                </a:solidFill>
                <a:cs typeface="Arial" charset="0"/>
              </a:rPr>
              <a:t>на 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rgbClr val="002060"/>
                </a:solidFill>
                <a:cs typeface="Arial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cs typeface="Arial" charset="0"/>
              </a:rPr>
              <a:t>ротяжении </a:t>
            </a:r>
            <a:r>
              <a:rPr lang="ru-RU" sz="2000" dirty="0" smtClean="0">
                <a:solidFill>
                  <a:srgbClr val="FF0000"/>
                </a:solidFill>
                <a:cs typeface="Arial" charset="0"/>
              </a:rPr>
              <a:t>всего учебного и трудового </a:t>
            </a:r>
          </a:p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FF0000"/>
                </a:solidFill>
                <a:cs typeface="Arial" charset="0"/>
              </a:rPr>
              <a:t>цикла  (СО, НПО, СПО, ВО, ДПО)</a:t>
            </a:r>
            <a:endParaRPr lang="ru-RU" sz="20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4860032" y="5596520"/>
            <a:ext cx="4211960" cy="1071451"/>
          </a:xfrm>
          <a:prstGeom prst="round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cs typeface="Arial" charset="0"/>
              </a:rPr>
              <a:t>Трудоустройство:</a:t>
            </a:r>
          </a:p>
          <a:p>
            <a:pPr>
              <a:defRPr/>
            </a:pPr>
            <a:r>
              <a:rPr lang="ru-RU" sz="2000" dirty="0">
                <a:solidFill>
                  <a:srgbClr val="002060"/>
                </a:solidFill>
                <a:cs typeface="Arial" charset="0"/>
              </a:rPr>
              <a:t>- на </a:t>
            </a:r>
            <a:r>
              <a:rPr lang="ru-RU" sz="2000" dirty="0" smtClean="0">
                <a:solidFill>
                  <a:srgbClr val="002060"/>
                </a:solidFill>
                <a:cs typeface="Arial" charset="0"/>
              </a:rPr>
              <a:t>предприятия </a:t>
            </a:r>
            <a:r>
              <a:rPr lang="ru-RU" sz="2000" dirty="0">
                <a:solidFill>
                  <a:srgbClr val="002060"/>
                </a:solidFill>
                <a:cs typeface="Arial" charset="0"/>
              </a:rPr>
              <a:t>транспорта – </a:t>
            </a:r>
            <a:r>
              <a:rPr lang="ru-RU" sz="2000" dirty="0">
                <a:solidFill>
                  <a:srgbClr val="FF0000"/>
                </a:solidFill>
                <a:cs typeface="Arial" charset="0"/>
              </a:rPr>
              <a:t>70 %;</a:t>
            </a:r>
          </a:p>
          <a:p>
            <a:pPr>
              <a:defRPr/>
            </a:pPr>
            <a:r>
              <a:rPr lang="ru-RU" sz="2000" dirty="0">
                <a:solidFill>
                  <a:srgbClr val="002060"/>
                </a:solidFill>
                <a:cs typeface="Arial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cs typeface="Arial" charset="0"/>
              </a:rPr>
              <a:t>целевиков</a:t>
            </a:r>
            <a:r>
              <a:rPr lang="ru-RU" sz="2000" dirty="0">
                <a:solidFill>
                  <a:srgbClr val="002060"/>
                </a:solidFill>
                <a:cs typeface="Arial" charset="0"/>
              </a:rPr>
              <a:t> – </a:t>
            </a:r>
            <a:r>
              <a:rPr lang="ru-RU" sz="2000" dirty="0">
                <a:solidFill>
                  <a:srgbClr val="FF0000"/>
                </a:solidFill>
                <a:cs typeface="Arial" charset="0"/>
              </a:rPr>
              <a:t>100 %</a:t>
            </a:r>
          </a:p>
        </p:txBody>
      </p:sp>
      <p:sp>
        <p:nvSpPr>
          <p:cNvPr id="44" name="Стрелка вверх 43"/>
          <p:cNvSpPr/>
          <p:nvPr/>
        </p:nvSpPr>
        <p:spPr bwMode="auto">
          <a:xfrm rot="1896147" flipV="1">
            <a:off x="3632971" y="4419781"/>
            <a:ext cx="531618" cy="1191747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2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784976" cy="172819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Профессионально ориентированный приём в вузы: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До 70% </a:t>
            </a:r>
            <a:r>
              <a:rPr lang="ru-RU" dirty="0" smtClean="0">
                <a:solidFill>
                  <a:srgbClr val="002060"/>
                </a:solidFill>
              </a:rPr>
              <a:t>– целевой набор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Более 50 % </a:t>
            </a:r>
            <a:r>
              <a:rPr lang="ru-RU" dirty="0" smtClean="0">
                <a:solidFill>
                  <a:srgbClr val="002060"/>
                </a:solidFill>
              </a:rPr>
              <a:t>из семей железнодорожников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60% </a:t>
            </a:r>
            <a:r>
              <a:rPr lang="ru-RU" dirty="0" smtClean="0">
                <a:solidFill>
                  <a:srgbClr val="002060"/>
                </a:solidFill>
              </a:rPr>
              <a:t>выпускников отраслевых учебных заведений (гимназий, лицеев, техникумов, колледжей)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Более 40 % </a:t>
            </a:r>
            <a:r>
              <a:rPr lang="ru-RU" dirty="0" smtClean="0">
                <a:solidFill>
                  <a:srgbClr val="002060"/>
                </a:solidFill>
              </a:rPr>
              <a:t>воспитанников Детских железных дорог, Домов детей железнодорожников и т.п.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50533"/>
            <a:ext cx="7992888" cy="40410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Связь с реальным производством (</a:t>
            </a:r>
            <a:r>
              <a:rPr lang="ru-RU" sz="2400" dirty="0" err="1" smtClean="0">
                <a:solidFill>
                  <a:srgbClr val="002060"/>
                </a:solidFill>
              </a:rPr>
              <a:t>ж.д</a:t>
            </a:r>
            <a:r>
              <a:rPr lang="ru-RU" sz="2400" dirty="0" smtClean="0">
                <a:solidFill>
                  <a:srgbClr val="002060"/>
                </a:solidFill>
              </a:rPr>
              <a:t>. транспорт)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2276872"/>
            <a:ext cx="8784976" cy="64807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FF0000"/>
                </a:solidFill>
              </a:rPr>
              <a:t>Целевой приём </a:t>
            </a:r>
            <a:r>
              <a:rPr lang="ru-RU" dirty="0" smtClean="0">
                <a:solidFill>
                  <a:srgbClr val="002060"/>
                </a:solidFill>
              </a:rPr>
              <a:t>– основа кадрового обеспечения железнодорожной отрасли,</a:t>
            </a:r>
          </a:p>
          <a:p>
            <a:pPr algn="ctr">
              <a:lnSpc>
                <a:spcPts val="1860"/>
              </a:lnSpc>
            </a:pPr>
            <a:r>
              <a:rPr lang="ru-RU" dirty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омплектации  квалифицированным персоналом предприятий на всей сети дорог</a:t>
            </a:r>
          </a:p>
          <a:p>
            <a:pPr algn="ctr">
              <a:lnSpc>
                <a:spcPts val="1860"/>
              </a:lnSpc>
            </a:pP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781" y="2924944"/>
            <a:ext cx="8784700" cy="273630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>
              <a:lnSpc>
                <a:spcPts val="1860"/>
              </a:lnSpc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Подготовка специалистов: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Ежегодная оплачиваемая практика на </a:t>
            </a:r>
            <a:r>
              <a:rPr lang="ru-RU" dirty="0" smtClean="0">
                <a:solidFill>
                  <a:srgbClr val="FF0000"/>
                </a:solidFill>
              </a:rPr>
              <a:t>рабочих местах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Профессиональный рост (</a:t>
            </a:r>
            <a:r>
              <a:rPr lang="ru-RU" dirty="0" smtClean="0">
                <a:solidFill>
                  <a:srgbClr val="FF0000"/>
                </a:solidFill>
              </a:rPr>
              <a:t>кадровая траектория</a:t>
            </a:r>
            <a:r>
              <a:rPr lang="ru-RU" dirty="0" smtClean="0">
                <a:solidFill>
                  <a:srgbClr val="002060"/>
                </a:solidFill>
              </a:rPr>
              <a:t>) при практическом обучении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Совмещение </a:t>
            </a:r>
            <a:r>
              <a:rPr lang="ru-RU" dirty="0" smtClean="0">
                <a:solidFill>
                  <a:srgbClr val="FF0000"/>
                </a:solidFill>
              </a:rPr>
              <a:t>обучения и работы по будущей профессии </a:t>
            </a:r>
            <a:r>
              <a:rPr lang="ru-RU" dirty="0" smtClean="0">
                <a:solidFill>
                  <a:srgbClr val="002060"/>
                </a:solidFill>
              </a:rPr>
              <a:t>(круглогодичные студенческие отряды: проводников; рабочих по ремонту и содержанию пути; в   метрополитенах и т.п.)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Финансирование работодателем формирования дополнительных компетенций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Отраслевые профессиональные олимпиады и конкурсы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рудоустройство прошедших целевую подготовку – </a:t>
            </a:r>
            <a:r>
              <a:rPr lang="ru-RU" dirty="0" smtClean="0">
                <a:solidFill>
                  <a:srgbClr val="FF0000"/>
                </a:solidFill>
              </a:rPr>
              <a:t>100 %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Подготовка по «непрофильным» (не </a:t>
            </a:r>
            <a:r>
              <a:rPr lang="ru-RU" dirty="0">
                <a:solidFill>
                  <a:srgbClr val="002060"/>
                </a:solidFill>
              </a:rPr>
              <a:t>связанным с основным </a:t>
            </a:r>
            <a:r>
              <a:rPr lang="ru-RU" dirty="0" smtClean="0">
                <a:solidFill>
                  <a:srgbClr val="002060"/>
                </a:solidFill>
              </a:rPr>
              <a:t>производством) направлениям открыта по </a:t>
            </a:r>
            <a:r>
              <a:rPr lang="ru-RU" dirty="0" smtClean="0">
                <a:solidFill>
                  <a:srgbClr val="FF0000"/>
                </a:solidFill>
              </a:rPr>
              <a:t>инициативе предприятий</a:t>
            </a:r>
          </a:p>
          <a:p>
            <a:pPr>
              <a:lnSpc>
                <a:spcPts val="1860"/>
              </a:lnSpc>
            </a:pPr>
            <a:r>
              <a:rPr lang="ru-RU" dirty="0" smtClean="0">
                <a:solidFill>
                  <a:srgbClr val="FF0000"/>
                </a:solidFill>
              </a:rPr>
              <a:t>  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5661248"/>
            <a:ext cx="8784976" cy="50405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FF0000"/>
                </a:solidFill>
              </a:rPr>
              <a:t>Непрерывный цикл подготовки </a:t>
            </a:r>
            <a:r>
              <a:rPr lang="ru-RU" dirty="0" smtClean="0">
                <a:solidFill>
                  <a:srgbClr val="002060"/>
                </a:solidFill>
              </a:rPr>
              <a:t>(от среднего образования до докторантуры) и </a:t>
            </a:r>
            <a:r>
              <a:rPr lang="ru-RU" dirty="0" smtClean="0">
                <a:solidFill>
                  <a:srgbClr val="FF0000"/>
                </a:solidFill>
              </a:rPr>
              <a:t>повышения квалификации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6165304"/>
            <a:ext cx="8784976" cy="64807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частие предприятий  в </a:t>
            </a:r>
            <a:r>
              <a:rPr lang="ru-RU" dirty="0" smtClean="0">
                <a:solidFill>
                  <a:srgbClr val="FF0000"/>
                </a:solidFill>
              </a:rPr>
              <a:t>создании учебно-лабораторной базы </a:t>
            </a:r>
            <a:r>
              <a:rPr lang="ru-RU" dirty="0" smtClean="0">
                <a:solidFill>
                  <a:srgbClr val="002060"/>
                </a:solidFill>
              </a:rPr>
              <a:t>вузов.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Учебный процесс в условиях </a:t>
            </a:r>
            <a:r>
              <a:rPr lang="ru-RU" dirty="0" smtClean="0">
                <a:solidFill>
                  <a:srgbClr val="FF0000"/>
                </a:solidFill>
              </a:rPr>
              <a:t>реального производства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65254" y="88134"/>
            <a:ext cx="884317" cy="316529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4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764704"/>
            <a:ext cx="8746125" cy="115212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marL="457200" indent="-457200">
              <a:lnSpc>
                <a:spcPts val="2480"/>
              </a:lnSpc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Действует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с </a:t>
            </a: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1978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года</a:t>
            </a:r>
          </a:p>
          <a:p>
            <a:pPr marL="457200" indent="-457200">
              <a:lnSpc>
                <a:spcPts val="2480"/>
              </a:lnSpc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Уникальный механизм кадрового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обеспечения </a:t>
            </a:r>
            <a:endParaRPr lang="ru-RU" sz="2400" b="1" dirty="0" smtClean="0">
              <a:solidFill>
                <a:srgbClr val="002060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2480"/>
              </a:lnSpc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    отрасли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1520" y="2132856"/>
            <a:ext cx="8746125" cy="230425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Ежегодно в отраслевые вузы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по направлениям </a:t>
            </a:r>
            <a:endParaRPr lang="ru-RU" sz="2400" b="1" dirty="0" smtClean="0">
              <a:solidFill>
                <a:srgbClr val="002060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     ОАО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«РЖД»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поступает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около </a:t>
            </a: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8,5 тысяч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человек: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ВО </a:t>
            </a: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– около 5 тысяч </a:t>
            </a: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СПО </a:t>
            </a: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3,5 </a:t>
            </a: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тысяч </a:t>
            </a: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    </a:t>
            </a:r>
            <a:endParaRPr lang="ru-RU" sz="2400" b="1" dirty="0" smtClean="0">
              <a:solidFill>
                <a:srgbClr val="002060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По специальностям железнодорожного профиля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    (2016 год) – </a:t>
            </a: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более </a:t>
            </a: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95%. 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4653136"/>
            <a:ext cx="8746125" cy="194421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Общий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контингент студентов-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целевиков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ОАО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«РЖД» 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в настоящее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время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составляет более </a:t>
            </a:r>
          </a:p>
          <a:p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</a:t>
            </a: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39 </a:t>
            </a: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тысяч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человек: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ВО -24,5 тысяч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СПО – 14,6 тысяч </a:t>
            </a: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5271"/>
            <a:ext cx="7992888" cy="38340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Система целевой подготовки кадров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65254" y="88134"/>
            <a:ext cx="884317" cy="316529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5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3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600" y="116632"/>
            <a:ext cx="8064896" cy="43204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000"/>
              </a:lnSpc>
            </a:pPr>
            <a:r>
              <a:rPr lang="ru-RU" sz="2400" b="1" dirty="0" smtClean="0">
                <a:solidFill>
                  <a:srgbClr val="0E457C"/>
                </a:solidFill>
                <a:latin typeface="Calibri" panose="020F0502020204030204" pitchFamily="34" charset="0"/>
              </a:rPr>
              <a:t>Преимущества целевого приёма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620688"/>
            <a:ext cx="2304256" cy="597666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000"/>
              </a:lnSpc>
            </a:pP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Для</a:t>
            </a:r>
          </a:p>
          <a:p>
            <a:pPr algn="ctr">
              <a:lnSpc>
                <a:spcPts val="3000"/>
              </a:lnSpc>
            </a:pP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</a:rPr>
              <a:t>г</a:t>
            </a: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осударства</a:t>
            </a:r>
          </a:p>
          <a:p>
            <a:pPr marL="342900" indent="-3429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Э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ффективное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использование</a:t>
            </a:r>
          </a:p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бюджетных 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средств (заказ 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востребованных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специалистов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птимальные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контрольные 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цифры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приёма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по 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специальностям и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регионам</a:t>
            </a:r>
          </a:p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беспечение 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трудового баланса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субъектов РФ</a:t>
            </a:r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ts val="2600"/>
              </a:lnSpc>
              <a:buFontTx/>
              <a:buChar char="-"/>
            </a:pP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74953" y="620688"/>
            <a:ext cx="2573111" cy="597666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Для</a:t>
            </a:r>
          </a:p>
          <a:p>
            <a:pPr algn="ctr">
              <a:lnSpc>
                <a:spcPts val="3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ОАО РЖД»:</a:t>
            </a:r>
          </a:p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Н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аправление  на</a:t>
            </a:r>
          </a:p>
          <a:p>
            <a:pPr>
              <a:lnSpc>
                <a:spcPts val="2600"/>
              </a:lnSpc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обучение молодых 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людей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желающих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работать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на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железнодорожном 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транспорте 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преимущественно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из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местных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жителей </a:t>
            </a:r>
            <a:endParaRPr lang="ru-RU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Г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арантированная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укомплектованность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штатов</a:t>
            </a:r>
          </a:p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У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частие 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работодателя в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образовательном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процессе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11257" y="620688"/>
            <a:ext cx="3725239" cy="597666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000"/>
              </a:lnSpc>
            </a:pPr>
            <a:endParaRPr lang="ru-RU" sz="20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Для</a:t>
            </a:r>
          </a:p>
          <a:p>
            <a:pPr algn="ctr">
              <a:lnSpc>
                <a:spcPts val="3000"/>
              </a:lnSpc>
            </a:pP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студентов:</a:t>
            </a:r>
          </a:p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Д</a:t>
            </a:r>
            <a:r>
              <a:rPr lang="ru-RU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овузовская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подготовка</a:t>
            </a:r>
          </a:p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З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ачисление по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отдельному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конкурсу</a:t>
            </a:r>
          </a:p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роизводственная 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практика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</a:rPr>
              <a:t>на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предприятиях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на оплачиваемых рабочих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местах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Д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отации на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дополнительное </a:t>
            </a:r>
          </a:p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образование и социальные </a:t>
            </a:r>
          </a:p>
          <a:p>
            <a:pPr>
              <a:lnSpc>
                <a:spcPts val="2600"/>
              </a:lnSpc>
            </a:pP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услуги</a:t>
            </a:r>
          </a:p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Гарантия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трудоустройства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отивация для лучших</a:t>
            </a:r>
          </a:p>
          <a:p>
            <a:pPr>
              <a:lnSpc>
                <a:spcPts val="2600"/>
              </a:lnSpc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студентов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(доплата к стипендии, 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направление в магистратуру</a:t>
            </a:r>
          </a:p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и аспирантуру)</a:t>
            </a:r>
          </a:p>
          <a:p>
            <a:pPr marL="342900" indent="-342900">
              <a:lnSpc>
                <a:spcPts val="2600"/>
              </a:lnSpc>
              <a:buFontTx/>
              <a:buChar char="-"/>
            </a:pP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55084" y="110169"/>
            <a:ext cx="844508" cy="294494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6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632022" cy="504056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Негативные факторы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8" y="764705"/>
            <a:ext cx="8964488" cy="5904656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</a:rPr>
              <a:t>Минтранс России </a:t>
            </a:r>
            <a:r>
              <a:rPr lang="ru-RU" sz="2400" b="1" dirty="0">
                <a:solidFill>
                  <a:srgbClr val="FF0000"/>
                </a:solidFill>
              </a:rPr>
              <a:t>не является участником государственной программы Российской Федерации «Развитие образования» на 2013-2020 </a:t>
            </a:r>
            <a:r>
              <a:rPr lang="ru-RU" sz="2400" b="1" dirty="0" smtClean="0">
                <a:solidFill>
                  <a:srgbClr val="FF0000"/>
                </a:solidFill>
              </a:rPr>
              <a:t>годы.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Отсутствие </a:t>
            </a:r>
            <a:r>
              <a:rPr lang="ru-RU" sz="2400" b="1" dirty="0" smtClean="0">
                <a:solidFill>
                  <a:srgbClr val="FF0000"/>
                </a:solidFill>
              </a:rPr>
              <a:t>законодательного статуса </a:t>
            </a:r>
            <a:r>
              <a:rPr lang="ru-RU" sz="2400" b="1" dirty="0" smtClean="0">
                <a:solidFill>
                  <a:srgbClr val="002060"/>
                </a:solidFill>
              </a:rPr>
              <a:t>для транспортного образования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Предложения </a:t>
            </a:r>
            <a:r>
              <a:rPr lang="ru-RU" sz="24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400" b="1" dirty="0" smtClean="0">
                <a:solidFill>
                  <a:srgbClr val="002060"/>
                </a:solidFill>
              </a:rPr>
              <a:t> России по: </a:t>
            </a:r>
            <a:r>
              <a:rPr lang="ru-RU" sz="2400" b="1" dirty="0">
                <a:solidFill>
                  <a:srgbClr val="FF0000"/>
                </a:solidFill>
              </a:rPr>
              <a:t>оптимизации перечня </a:t>
            </a:r>
            <a:r>
              <a:rPr lang="ru-RU" sz="2400" b="1" dirty="0" smtClean="0">
                <a:solidFill>
                  <a:srgbClr val="FF0000"/>
                </a:solidFill>
              </a:rPr>
              <a:t>транспортных специальностей </a:t>
            </a:r>
            <a:r>
              <a:rPr lang="ru-RU" sz="2400" b="1" dirty="0">
                <a:solidFill>
                  <a:srgbClr val="FF0000"/>
                </a:solidFill>
              </a:rPr>
              <a:t>высшего </a:t>
            </a:r>
            <a:r>
              <a:rPr lang="ru-RU" sz="2400" b="1" dirty="0" smtClean="0">
                <a:solidFill>
                  <a:srgbClr val="FF0000"/>
                </a:solidFill>
              </a:rPr>
              <a:t>образования; переходу </a:t>
            </a:r>
            <a:r>
              <a:rPr lang="ru-RU" sz="2400" b="1" dirty="0">
                <a:solidFill>
                  <a:srgbClr val="FF0000"/>
                </a:solidFill>
              </a:rPr>
              <a:t>на уровневую </a:t>
            </a:r>
            <a:r>
              <a:rPr lang="ru-RU" sz="2400" b="1" dirty="0" smtClean="0">
                <a:solidFill>
                  <a:srgbClr val="FF0000"/>
                </a:solidFill>
              </a:rPr>
              <a:t>подготовку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  <a:r>
              <a:rPr lang="ru-RU" sz="2400" b="1" dirty="0" smtClean="0">
                <a:solidFill>
                  <a:srgbClr val="002060"/>
                </a:solidFill>
              </a:rPr>
              <a:t>  Угроза </a:t>
            </a:r>
            <a:r>
              <a:rPr lang="ru-RU" sz="2400" b="1" dirty="0" smtClean="0">
                <a:solidFill>
                  <a:srgbClr val="FF0000"/>
                </a:solidFill>
              </a:rPr>
              <a:t>несоблюдения </a:t>
            </a:r>
            <a:r>
              <a:rPr lang="ru-RU" sz="2400" b="1" dirty="0">
                <a:solidFill>
                  <a:srgbClr val="FF0000"/>
                </a:solidFill>
              </a:rPr>
              <a:t>требований международных конвенций и отраслевых норм </a:t>
            </a:r>
            <a:r>
              <a:rPr lang="ru-RU" sz="2400" b="1" dirty="0">
                <a:solidFill>
                  <a:srgbClr val="002060"/>
                </a:solidFill>
              </a:rPr>
              <a:t>при подготовке специалистов для транспортного </a:t>
            </a:r>
            <a:r>
              <a:rPr lang="ru-RU" sz="2400" b="1" dirty="0" smtClean="0">
                <a:solidFill>
                  <a:srgbClr val="002060"/>
                </a:solidFill>
              </a:rPr>
              <a:t>комплекса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Отмена </a:t>
            </a:r>
            <a:r>
              <a:rPr lang="ru-RU" sz="2400" b="1" dirty="0" smtClean="0">
                <a:solidFill>
                  <a:srgbClr val="FF0000"/>
                </a:solidFill>
              </a:rPr>
              <a:t>целевого приёма на СПО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Закрытие </a:t>
            </a:r>
            <a:r>
              <a:rPr lang="ru-RU" sz="2400" b="1" dirty="0">
                <a:solidFill>
                  <a:srgbClr val="002060"/>
                </a:solidFill>
              </a:rPr>
              <a:t>подготовки </a:t>
            </a:r>
            <a:r>
              <a:rPr lang="ru-RU" sz="2400" b="1" dirty="0">
                <a:solidFill>
                  <a:srgbClr val="FF0000"/>
                </a:solidFill>
              </a:rPr>
              <a:t>по экономическим и </a:t>
            </a:r>
            <a:r>
              <a:rPr lang="ru-RU" sz="2400" b="1" dirty="0" smtClean="0">
                <a:solidFill>
                  <a:srgbClr val="FF0000"/>
                </a:solidFill>
              </a:rPr>
              <a:t>юридическим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специальностям, </a:t>
            </a:r>
            <a:r>
              <a:rPr lang="ru-RU" sz="2400" b="1" dirty="0" smtClean="0">
                <a:solidFill>
                  <a:srgbClr val="002060"/>
                </a:solidFill>
              </a:rPr>
              <a:t>востребованным производством</a:t>
            </a:r>
          </a:p>
        </p:txBody>
      </p:sp>
      <p:sp>
        <p:nvSpPr>
          <p:cNvPr id="4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47640" y="149127"/>
            <a:ext cx="875224" cy="327545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7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99592" y="44624"/>
            <a:ext cx="7992888" cy="71122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4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Стратегия развития транспортного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836712"/>
            <a:ext cx="1944217" cy="10081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МОДЕРНИЗАЦИЯ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СИСТЕМЫ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1997694"/>
            <a:ext cx="1944216" cy="9992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760"/>
              </a:lnSpc>
            </a:pPr>
            <a:r>
              <a:rPr lang="ru-RU" dirty="0" smtClean="0">
                <a:solidFill>
                  <a:srgbClr val="002060"/>
                </a:solidFill>
              </a:rPr>
              <a:t>ИНТЕГРАЦИЯ</a:t>
            </a:r>
          </a:p>
          <a:p>
            <a:pPr algn="ctr">
              <a:lnSpc>
                <a:spcPts val="1760"/>
              </a:lnSpc>
            </a:pPr>
            <a:r>
              <a:rPr lang="ru-RU" dirty="0" smtClean="0">
                <a:solidFill>
                  <a:srgbClr val="002060"/>
                </a:solidFill>
              </a:rPr>
              <a:t>ПОТЕНЦИАЛА:</a:t>
            </a:r>
          </a:p>
          <a:p>
            <a:pPr algn="ctr">
              <a:lnSpc>
                <a:spcPts val="1760"/>
              </a:lnSpc>
            </a:pPr>
            <a:r>
              <a:rPr lang="ru-RU" dirty="0" smtClean="0">
                <a:solidFill>
                  <a:srgbClr val="002060"/>
                </a:solidFill>
              </a:rPr>
              <a:t>ФЕДЕРАЛЬНЫЙ ВУЗ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3068959"/>
            <a:ext cx="1944216" cy="223224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ПРАВОВОЕ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ОБЕСПЕЧЕНИЕ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836712"/>
            <a:ext cx="6408711" cy="108012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Реорганизация вузов и оптимизация филиальной сети в соответствии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с </a:t>
            </a:r>
            <a:r>
              <a:rPr lang="ru-RU" sz="2000" dirty="0">
                <a:solidFill>
                  <a:srgbClr val="FF0000"/>
                </a:solidFill>
              </a:rPr>
              <a:t>ф</a:t>
            </a:r>
            <a:r>
              <a:rPr lang="ru-RU" sz="2000" dirty="0" smtClean="0">
                <a:solidFill>
                  <a:srgbClr val="FF0000"/>
                </a:solidFill>
              </a:rPr>
              <a:t>едеральной политикой, интересами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т</a:t>
            </a:r>
            <a:r>
              <a:rPr lang="ru-RU" sz="2000" dirty="0" smtClean="0">
                <a:solidFill>
                  <a:srgbClr val="FF0000"/>
                </a:solidFill>
              </a:rPr>
              <a:t>ранспортной отрасли и регионов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27785" y="1997694"/>
            <a:ext cx="6408711" cy="99925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Создание  </a:t>
            </a:r>
            <a:r>
              <a:rPr lang="ru-RU" sz="2400" i="1" dirty="0" smtClean="0">
                <a:solidFill>
                  <a:srgbClr val="FF0000"/>
                </a:solidFill>
              </a:rPr>
              <a:t>Российского университета транспорта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27785" y="3068959"/>
            <a:ext cx="6408711" cy="223224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Система поддержки вузов Минтранса</a:t>
            </a:r>
            <a:r>
              <a:rPr lang="ru-RU" sz="2000" dirty="0" smtClean="0">
                <a:solidFill>
                  <a:srgbClr val="002060"/>
                </a:solidFill>
              </a:rPr>
              <a:t>, аналогичная </a:t>
            </a:r>
            <a:r>
              <a:rPr lang="ru-RU" sz="2000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dirty="0" smtClean="0">
                <a:solidFill>
                  <a:srgbClr val="002060"/>
                </a:solidFill>
              </a:rPr>
              <a:t> (конкурсы НИР, модернизация учебно-научной базы,  квота бюджетных мест для иностранцев, гранты для молодых учёных и т.д.)</a:t>
            </a:r>
          </a:p>
          <a:p>
            <a:pPr marL="342900" indent="-34290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1,5 % </a:t>
            </a:r>
            <a:r>
              <a:rPr lang="ru-RU" sz="2000" dirty="0" smtClean="0">
                <a:solidFill>
                  <a:srgbClr val="002060"/>
                </a:solidFill>
              </a:rPr>
              <a:t>средств ФЦП транспорта – на развитие вузов</a:t>
            </a:r>
          </a:p>
          <a:p>
            <a:pPr marL="342900" indent="-34290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Законодательное закрепление статуса</a:t>
            </a:r>
            <a:r>
              <a:rPr lang="ru-RU" sz="2000" dirty="0" smtClean="0">
                <a:solidFill>
                  <a:srgbClr val="002060"/>
                </a:solidFill>
              </a:rPr>
              <a:t> отраслевого</a:t>
            </a:r>
          </a:p>
          <a:p>
            <a:pPr>
              <a:lnSpc>
                <a:spcPts val="186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   образования</a:t>
            </a:r>
          </a:p>
          <a:p>
            <a:pPr marL="342900" indent="-34290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Отраслевой фонд </a:t>
            </a:r>
            <a:r>
              <a:rPr lang="ru-RU" sz="2000" dirty="0" smtClean="0">
                <a:solidFill>
                  <a:srgbClr val="002060"/>
                </a:solidFill>
              </a:rPr>
              <a:t>поддержки вузов</a:t>
            </a:r>
          </a:p>
          <a:p>
            <a:pPr>
              <a:lnSpc>
                <a:spcPts val="186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 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5373216"/>
            <a:ext cx="1944216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БАЛАНС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ТРУДОВЫХ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РЕСУРСОВ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ОТРАСЛИ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ДО 2025 ГОДА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27784" y="5373216"/>
            <a:ext cx="6408711" cy="136815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Обоснование среднесрочных  потребностей отрасли в целом, а не отдельных предприятий </a:t>
            </a:r>
            <a:r>
              <a:rPr lang="ru-RU" sz="2000" dirty="0" smtClean="0">
                <a:solidFill>
                  <a:srgbClr val="002060"/>
                </a:solidFill>
              </a:rPr>
              <a:t>в специалистах всех видов транспорта и уровней образования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7" name="Стрелка вверх 26"/>
          <p:cNvSpPr/>
          <p:nvPr/>
        </p:nvSpPr>
        <p:spPr bwMode="auto">
          <a:xfrm rot="16200000" flipV="1">
            <a:off x="2015716" y="1160748"/>
            <a:ext cx="648072" cy="432048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Стрелка вверх 27"/>
          <p:cNvSpPr/>
          <p:nvPr/>
        </p:nvSpPr>
        <p:spPr bwMode="auto">
          <a:xfrm rot="16200000" flipV="1">
            <a:off x="2015716" y="2240868"/>
            <a:ext cx="648072" cy="432048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Стрелка вверх 28"/>
          <p:cNvSpPr/>
          <p:nvPr/>
        </p:nvSpPr>
        <p:spPr bwMode="auto">
          <a:xfrm rot="16200000" flipV="1">
            <a:off x="2015716" y="3969060"/>
            <a:ext cx="648072" cy="432048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" name="Стрелка вверх 34"/>
          <p:cNvSpPr/>
          <p:nvPr/>
        </p:nvSpPr>
        <p:spPr bwMode="auto">
          <a:xfrm rot="16200000" flipV="1">
            <a:off x="2015717" y="5769260"/>
            <a:ext cx="648072" cy="432048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33051" y="88135"/>
            <a:ext cx="866541" cy="316528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8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1414"/>
            <a:ext cx="7992888" cy="66916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Транспортное образование: 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динамика дальнейшего развития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8978" y="2428868"/>
            <a:ext cx="8290740" cy="7143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Отраслевые инновационные центры 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импортозамещения</a:t>
            </a:r>
            <a:r>
              <a:rPr lang="ru-RU" dirty="0" smtClean="0">
                <a:solidFill>
                  <a:srgbClr val="002060"/>
                </a:solidFill>
              </a:rPr>
              <a:t>, подготовки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аучно-педагогических кадров); поддержка </a:t>
            </a:r>
            <a:r>
              <a:rPr lang="ru-RU" dirty="0" smtClean="0">
                <a:solidFill>
                  <a:srgbClr val="FF0000"/>
                </a:solidFill>
              </a:rPr>
              <a:t>научных школ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8228" y="3214686"/>
            <a:ext cx="8281490" cy="85725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Оптимизация структуры </a:t>
            </a:r>
            <a:r>
              <a:rPr lang="ru-RU" dirty="0" smtClean="0">
                <a:solidFill>
                  <a:srgbClr val="002060"/>
                </a:solidFill>
              </a:rPr>
              <a:t>с приоритетом  </a:t>
            </a:r>
            <a:r>
              <a:rPr lang="ru-RU" dirty="0" smtClean="0">
                <a:solidFill>
                  <a:srgbClr val="FF0000"/>
                </a:solidFill>
              </a:rPr>
              <a:t>баланса </a:t>
            </a:r>
            <a:r>
              <a:rPr lang="ru-RU" dirty="0" smtClean="0">
                <a:solidFill>
                  <a:srgbClr val="002060"/>
                </a:solidFill>
              </a:rPr>
              <a:t>между политикой</a:t>
            </a:r>
          </a:p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dirty="0" smtClean="0">
                <a:solidFill>
                  <a:srgbClr val="002060"/>
                </a:solidFill>
              </a:rPr>
              <a:t> России и интересами отрасли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8228" y="4143380"/>
            <a:ext cx="8281490" cy="7143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Расширение </a:t>
            </a:r>
            <a:r>
              <a:rPr lang="ru-RU" dirty="0">
                <a:solidFill>
                  <a:srgbClr val="002060"/>
                </a:solidFill>
              </a:rPr>
              <a:t>сотрудничества с отраслевыми НИИ, КБ</a:t>
            </a:r>
            <a:r>
              <a:rPr lang="ru-RU" dirty="0" smtClean="0">
                <a:solidFill>
                  <a:srgbClr val="002060"/>
                </a:solidFill>
              </a:rPr>
              <a:t>, институтами РАН,  </a:t>
            </a:r>
            <a:r>
              <a:rPr lang="ru-RU" dirty="0">
                <a:solidFill>
                  <a:srgbClr val="002060"/>
                </a:solidFill>
              </a:rPr>
              <a:t>вузами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dirty="0" smtClean="0">
                <a:solidFill>
                  <a:srgbClr val="002060"/>
                </a:solidFill>
              </a:rPr>
              <a:t> России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8978" y="4929198"/>
            <a:ext cx="8290740" cy="64294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Развитие </a:t>
            </a:r>
            <a:r>
              <a:rPr lang="ru-RU" dirty="0">
                <a:solidFill>
                  <a:srgbClr val="002060"/>
                </a:solidFill>
              </a:rPr>
              <a:t>новых </a:t>
            </a:r>
            <a:r>
              <a:rPr lang="ru-RU" dirty="0" smtClean="0">
                <a:solidFill>
                  <a:srgbClr val="002060"/>
                </a:solidFill>
              </a:rPr>
              <a:t>направлений </a:t>
            </a:r>
            <a:r>
              <a:rPr lang="ru-RU" dirty="0" err="1">
                <a:solidFill>
                  <a:srgbClr val="FF0000"/>
                </a:solidFill>
              </a:rPr>
              <a:t>бакалавриата</a:t>
            </a:r>
            <a:r>
              <a:rPr lang="ru-RU" dirty="0">
                <a:solidFill>
                  <a:srgbClr val="FF0000"/>
                </a:solidFill>
              </a:rPr>
              <a:t> и магистратуры</a:t>
            </a:r>
            <a:r>
              <a:rPr lang="ru-RU" dirty="0">
                <a:solidFill>
                  <a:srgbClr val="002060"/>
                </a:solidFill>
              </a:rPr>
              <a:t> (логистика, ВСД, новые технологии, инжиниринг)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5643578"/>
            <a:ext cx="8318158" cy="50006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Активное участие в </a:t>
            </a:r>
            <a:r>
              <a:rPr lang="ru-RU" dirty="0" smtClean="0">
                <a:solidFill>
                  <a:srgbClr val="FF0000"/>
                </a:solidFill>
              </a:rPr>
              <a:t>конкурсах </a:t>
            </a:r>
            <a:r>
              <a:rPr lang="ru-RU" dirty="0" err="1" smtClean="0">
                <a:solidFill>
                  <a:srgbClr val="FF0000"/>
                </a:solidFill>
              </a:rPr>
              <a:t>Минобрнауки</a:t>
            </a:r>
            <a:r>
              <a:rPr lang="ru-RU" dirty="0" smtClean="0">
                <a:solidFill>
                  <a:srgbClr val="FF0000"/>
                </a:solidFill>
              </a:rPr>
              <a:t> России, РНФ, РФФИ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6215082"/>
            <a:ext cx="8298240" cy="50006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dirty="0" smtClean="0">
                <a:solidFill>
                  <a:srgbClr val="002060"/>
                </a:solidFill>
              </a:rPr>
              <a:t>Ориентация предприятий транспорта  на </a:t>
            </a:r>
            <a:r>
              <a:rPr lang="ru-RU" dirty="0" smtClean="0">
                <a:solidFill>
                  <a:srgbClr val="FF0000"/>
                </a:solidFill>
              </a:rPr>
              <a:t>отраслевые вузы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837852"/>
            <a:ext cx="8286808" cy="73376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Адаптация</a:t>
            </a:r>
            <a:r>
              <a:rPr lang="ru-RU" dirty="0" smtClean="0">
                <a:solidFill>
                  <a:srgbClr val="002060"/>
                </a:solidFill>
              </a:rPr>
              <a:t> к </a:t>
            </a:r>
            <a:r>
              <a:rPr lang="ru-RU" dirty="0">
                <a:solidFill>
                  <a:srgbClr val="002060"/>
                </a:solidFill>
              </a:rPr>
              <a:t>новой модели </a:t>
            </a:r>
            <a:r>
              <a:rPr lang="ru-RU" dirty="0" smtClean="0">
                <a:solidFill>
                  <a:srgbClr val="002060"/>
                </a:solidFill>
              </a:rPr>
              <a:t>образования с </a:t>
            </a:r>
            <a:r>
              <a:rPr lang="ru-RU" dirty="0" smtClean="0">
                <a:solidFill>
                  <a:srgbClr val="FF0000"/>
                </a:solidFill>
              </a:rPr>
              <a:t>сохранением отраслевой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принадлежности </a:t>
            </a:r>
            <a:r>
              <a:rPr lang="ru-RU" dirty="0" smtClean="0">
                <a:solidFill>
                  <a:srgbClr val="002060"/>
                </a:solidFill>
              </a:rPr>
              <a:t> и </a:t>
            </a:r>
            <a:r>
              <a:rPr lang="ru-RU" dirty="0" smtClean="0">
                <a:solidFill>
                  <a:srgbClr val="FF0000"/>
                </a:solidFill>
              </a:rPr>
              <a:t>увеличением масштабов поддержки 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1643050"/>
            <a:ext cx="8286808" cy="7143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Отнесение  транспортных специальностей к </a:t>
            </a:r>
            <a:r>
              <a:rPr lang="ru-RU" dirty="0" smtClean="0">
                <a:solidFill>
                  <a:srgbClr val="FF0000"/>
                </a:solidFill>
              </a:rPr>
              <a:t>приоритетным группам </a:t>
            </a:r>
            <a:r>
              <a:rPr lang="ru-RU" dirty="0" smtClean="0">
                <a:solidFill>
                  <a:srgbClr val="002060"/>
                </a:solidFill>
              </a:rPr>
              <a:t>специальностей и направлений подготовки</a:t>
            </a: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2943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10231</TotalTime>
  <Words>1363</Words>
  <Application>Microsoft Office PowerPoint</Application>
  <PresentationFormat>Экран (4:3)</PresentationFormat>
  <Paragraphs>321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 Unicode MS</vt:lpstr>
      <vt:lpstr>Arial</vt:lpstr>
      <vt:lpstr>Calibri</vt:lpstr>
      <vt:lpstr>Cambria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Негативные факторы</vt:lpstr>
      <vt:lpstr>Презентация PowerPoint</vt:lpstr>
      <vt:lpstr>Презентация PowerPoint</vt:lpstr>
      <vt:lpstr>Презентация PowerPoint</vt:lpstr>
      <vt:lpstr>Из концепции Программы развития РУТ(МИИТ)</vt:lpstr>
      <vt:lpstr>Проект РУТ – основа укрепления сотрудничества транспортного образования и науки с производством</vt:lpstr>
      <vt:lpstr>Заделы на будущее</vt:lpstr>
      <vt:lpstr>Органы координации и интеграции транспортного образования на базе РУТ (МИИТ)</vt:lpstr>
      <vt:lpstr>Роль и место РУТ(МИИТ) в реализации  Транспортной Стратегии России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Андрей Николаевич</cp:lastModifiedBy>
  <cp:revision>1085</cp:revision>
  <cp:lastPrinted>2015-06-19T06:17:46Z</cp:lastPrinted>
  <dcterms:created xsi:type="dcterms:W3CDTF">2005-10-12T08:18:34Z</dcterms:created>
  <dcterms:modified xsi:type="dcterms:W3CDTF">2016-10-28T11:50:43Z</dcterms:modified>
</cp:coreProperties>
</file>